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6"/>
  </p:notesMasterIdLst>
  <p:handoutMasterIdLst>
    <p:handoutMasterId r:id="rId77"/>
  </p:handoutMasterIdLst>
  <p:sldIdLst>
    <p:sldId id="256" r:id="rId2"/>
    <p:sldId id="395" r:id="rId3"/>
    <p:sldId id="396" r:id="rId4"/>
    <p:sldId id="397" r:id="rId5"/>
    <p:sldId id="398" r:id="rId6"/>
    <p:sldId id="413" r:id="rId7"/>
    <p:sldId id="414" r:id="rId8"/>
    <p:sldId id="415" r:id="rId9"/>
    <p:sldId id="416" r:id="rId10"/>
    <p:sldId id="417" r:id="rId11"/>
    <p:sldId id="418" r:id="rId12"/>
    <p:sldId id="419" r:id="rId13"/>
    <p:sldId id="420" r:id="rId14"/>
    <p:sldId id="421" r:id="rId15"/>
    <p:sldId id="422" r:id="rId16"/>
    <p:sldId id="423" r:id="rId17"/>
    <p:sldId id="424" r:id="rId18"/>
    <p:sldId id="425" r:id="rId19"/>
    <p:sldId id="426" r:id="rId20"/>
    <p:sldId id="427" r:id="rId21"/>
    <p:sldId id="428" r:id="rId22"/>
    <p:sldId id="429" r:id="rId23"/>
    <p:sldId id="430" r:id="rId24"/>
    <p:sldId id="431" r:id="rId25"/>
    <p:sldId id="432" r:id="rId26"/>
    <p:sldId id="433" r:id="rId27"/>
    <p:sldId id="435" r:id="rId28"/>
    <p:sldId id="436" r:id="rId29"/>
    <p:sldId id="437" r:id="rId30"/>
    <p:sldId id="438" r:id="rId31"/>
    <p:sldId id="439" r:id="rId32"/>
    <p:sldId id="440" r:id="rId33"/>
    <p:sldId id="441" r:id="rId34"/>
    <p:sldId id="442" r:id="rId35"/>
    <p:sldId id="443" r:id="rId36"/>
    <p:sldId id="444" r:id="rId37"/>
    <p:sldId id="445" r:id="rId38"/>
    <p:sldId id="446" r:id="rId39"/>
    <p:sldId id="447" r:id="rId40"/>
    <p:sldId id="448" r:id="rId41"/>
    <p:sldId id="449" r:id="rId42"/>
    <p:sldId id="450" r:id="rId43"/>
    <p:sldId id="451" r:id="rId44"/>
    <p:sldId id="452" r:id="rId45"/>
    <p:sldId id="453" r:id="rId46"/>
    <p:sldId id="454" r:id="rId47"/>
    <p:sldId id="455" r:id="rId48"/>
    <p:sldId id="456" r:id="rId49"/>
    <p:sldId id="457" r:id="rId50"/>
    <p:sldId id="458" r:id="rId51"/>
    <p:sldId id="459" r:id="rId52"/>
    <p:sldId id="460" r:id="rId53"/>
    <p:sldId id="461" r:id="rId54"/>
    <p:sldId id="462" r:id="rId55"/>
    <p:sldId id="463" r:id="rId56"/>
    <p:sldId id="464" r:id="rId57"/>
    <p:sldId id="465" r:id="rId58"/>
    <p:sldId id="466" r:id="rId59"/>
    <p:sldId id="467" r:id="rId60"/>
    <p:sldId id="468" r:id="rId61"/>
    <p:sldId id="469" r:id="rId62"/>
    <p:sldId id="470" r:id="rId63"/>
    <p:sldId id="471" r:id="rId64"/>
    <p:sldId id="472" r:id="rId65"/>
    <p:sldId id="473" r:id="rId66"/>
    <p:sldId id="474" r:id="rId67"/>
    <p:sldId id="475" r:id="rId68"/>
    <p:sldId id="476" r:id="rId69"/>
    <p:sldId id="477" r:id="rId70"/>
    <p:sldId id="478" r:id="rId71"/>
    <p:sldId id="479" r:id="rId72"/>
    <p:sldId id="480" r:id="rId73"/>
    <p:sldId id="481" r:id="rId74"/>
    <p:sldId id="482" r:id="rId75"/>
  </p:sldIdLst>
  <p:sldSz cx="9144000" cy="6858000" type="screen4x3"/>
  <p:notesSz cx="6858000" cy="9144000"/>
  <p:defaultTextStyle>
    <a:defPPr>
      <a:defRPr lang="nl-NL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A6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86456" autoAdjust="0"/>
  </p:normalViewPr>
  <p:slideViewPr>
    <p:cSldViewPr snapToGrid="0" snapToObjects="1">
      <p:cViewPr varScale="1">
        <p:scale>
          <a:sx n="66" d="100"/>
          <a:sy n="66" d="100"/>
        </p:scale>
        <p:origin x="1228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5FF2F82-B809-9642-AB1B-62074FF2BF77}" type="datetimeFigureOut">
              <a:rPr lang="nl-NL"/>
              <a:pPr/>
              <a:t>6-11-2015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4E73A72-2EFA-1A43-8B59-837BCFC1F9C8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1664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3905D-BBCA-9A4D-B36D-E2BB26E87221}" type="datetimeFigureOut">
              <a:rPr lang="nl-NL" smtClean="0"/>
              <a:t>6-11-2015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DC6E56-2499-0547-A70D-FD50AAB7E7C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1269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05476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056374A5-0236-4CEE-9A3F-E9C716ACE012}" type="slidenum">
              <a:rPr lang="en-US" sz="1200"/>
              <a:pPr algn="r" eaLnBrk="1" hangingPunct="1"/>
              <a:t>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269691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29028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227E5500-92FA-4D47-9D31-D25D24B8EC82}" type="slidenum">
              <a:rPr lang="en-US" sz="1200"/>
              <a:pPr algn="r" eaLnBrk="1" hangingPunct="1"/>
              <a:t>13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68184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30052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B3A19CE0-50CC-4929-9525-74C3FC78D67D}" type="slidenum">
              <a:rPr lang="en-US" sz="1200"/>
              <a:pPr algn="r" eaLnBrk="1" hangingPunct="1"/>
              <a:t>14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477128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31076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BE160081-4E66-4EF2-AE8A-BDF75B711485}" type="slidenum">
              <a:rPr lang="en-US" sz="1200"/>
              <a:pPr algn="r" eaLnBrk="1" hangingPunct="1"/>
              <a:t>15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72572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dirty="0" smtClean="0">
                <a:ea typeface="ＭＳ Ｐゴシック" charset="-128"/>
              </a:rPr>
              <a:t>Google analytics: 20% sample</a:t>
            </a:r>
          </a:p>
        </p:txBody>
      </p:sp>
      <p:sp>
        <p:nvSpPr>
          <p:cNvPr id="132100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840D66EB-4848-4032-AC0A-FDC873D89E32}" type="slidenum">
              <a:rPr lang="en-US" sz="1200"/>
              <a:pPr algn="r" eaLnBrk="1" hangingPunct="1"/>
              <a:t>16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983615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33124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0CC7F6B6-FC0C-46D0-A501-B264D8CFD2A1}" type="slidenum">
              <a:rPr lang="en-US" sz="1200"/>
              <a:pPr algn="r" eaLnBrk="1" hangingPunct="1"/>
              <a:t>17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697458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34148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ABDB28EF-E2B0-4061-B3F6-D5BB91F0E874}" type="slidenum">
              <a:rPr lang="en-US" sz="1200"/>
              <a:pPr algn="r" eaLnBrk="1" hangingPunct="1"/>
              <a:t>18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34696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35172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7EB8108A-9A4B-4B49-9232-BCCB0E9E245A}" type="slidenum">
              <a:rPr lang="en-US" sz="1200"/>
              <a:pPr algn="r" eaLnBrk="1" hangingPunct="1"/>
              <a:t>19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989499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36196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9094C782-6BA9-4225-B5CA-904AEA9534D8}" type="slidenum">
              <a:rPr lang="en-US" sz="1200"/>
              <a:pPr algn="r" eaLnBrk="1" hangingPunct="1"/>
              <a:t>20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4811202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37220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DC1A0749-40D1-4211-92B4-A0F483734D50}" type="slidenum">
              <a:rPr lang="en-US" sz="1200"/>
              <a:pPr algn="r" eaLnBrk="1" hangingPunct="1"/>
              <a:t>21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747908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38244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FCE07938-08DA-48D9-99C9-A213226E4CB1}" type="slidenum">
              <a:rPr lang="en-US" sz="1200"/>
              <a:pPr algn="r" eaLnBrk="1" hangingPunct="1"/>
              <a:t>22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00527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05145973-882F-4C5D-8AAA-E94DC9A14959}" type="slidenum">
              <a:rPr lang="en-US" smtClean="0"/>
              <a:pPr eaLnBrk="1" hangingPunct="1"/>
              <a:t>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160481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39268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A40282CD-5CEF-4BD9-9350-B87AD38B092A}" type="slidenum">
              <a:rPr lang="en-US" sz="1200"/>
              <a:pPr algn="r" eaLnBrk="1" hangingPunct="1"/>
              <a:t>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178595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40292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93ECFFE2-B526-4BB2-8116-2E6E6E5628B2}" type="slidenum">
              <a:rPr lang="en-US" sz="1200"/>
              <a:pPr algn="r" eaLnBrk="1" hangingPunct="1"/>
              <a:t>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8675315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41316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2B742181-C210-47B6-88F0-BA51DF86897D}" type="slidenum">
              <a:rPr lang="en-US" sz="1200"/>
              <a:pPr algn="r" eaLnBrk="1" hangingPunct="1"/>
              <a:t>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647174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dirty="0" smtClean="0">
                <a:ea typeface="ＭＳ Ｐゴシック" charset="-128"/>
              </a:rPr>
              <a:t>Put it into your regular account</a:t>
            </a:r>
          </a:p>
        </p:txBody>
      </p:sp>
      <p:sp>
        <p:nvSpPr>
          <p:cNvPr id="142340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BECCB2F1-FF93-4958-B263-16F36DBFACC7}" type="slidenum">
              <a:rPr lang="en-US" sz="1200"/>
              <a:pPr algn="r" eaLnBrk="1" hangingPunct="1"/>
              <a:t>26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814145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43364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299FB31F-4464-47A2-9933-E5F82ACFF5CC}" type="slidenum">
              <a:rPr lang="en-US" sz="1200"/>
              <a:pPr algn="r" eaLnBrk="1" hangingPunct="1"/>
              <a:t>27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53940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44388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8EE86F81-DEBE-44EF-AF12-8653E20C1ACA}" type="slidenum">
              <a:rPr lang="en-US" sz="1200"/>
              <a:pPr algn="r" eaLnBrk="1" hangingPunct="1"/>
              <a:t>28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7620925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45412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0F677DBD-094C-49D0-81FA-8D64FB44D5D3}" type="slidenum">
              <a:rPr lang="en-US" sz="1200"/>
              <a:pPr algn="r" eaLnBrk="1" hangingPunct="1"/>
              <a:t>29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043462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46436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6959ACCE-09E6-4D58-859D-B902B4007A58}" type="slidenum">
              <a:rPr lang="en-US" sz="1200"/>
              <a:pPr algn="r" eaLnBrk="1" hangingPunct="1"/>
              <a:t>30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241918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47460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9CCEB337-69DD-4ECE-9F1C-99B304BD49E7}" type="slidenum">
              <a:rPr lang="en-US" sz="1200"/>
              <a:pPr algn="r" eaLnBrk="1" hangingPunct="1"/>
              <a:t>31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099075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48484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DD2359B0-C9A2-45DE-9900-97189F0D118E}" type="slidenum">
              <a:rPr lang="en-US" sz="1200"/>
              <a:pPr algn="r" eaLnBrk="1" hangingPunct="1"/>
              <a:t>32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04815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21860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BE7C21D7-C8D0-48F5-99CA-479783AA0A71}" type="slidenum">
              <a:rPr lang="en-US" sz="1200"/>
              <a:pPr algn="r" eaLnBrk="1" hangingPunct="1"/>
              <a:t>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49810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49508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6D19152A-029A-4081-A636-F1376245EC33}" type="slidenum">
              <a:rPr lang="en-US" sz="1200"/>
              <a:pPr algn="r" eaLnBrk="1" hangingPunct="1"/>
              <a:t>33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256403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50532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99F0FCD4-7D48-4E1C-AD76-63455D4A7BC7}" type="slidenum">
              <a:rPr lang="en-US" sz="1200"/>
              <a:pPr algn="r" eaLnBrk="1" hangingPunct="1"/>
              <a:t>34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120332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51556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FFE1B467-DDA4-497F-AA46-E0B5ACC98DCA}" type="slidenum">
              <a:rPr lang="en-US" sz="1200"/>
              <a:pPr algn="r" eaLnBrk="1" hangingPunct="1"/>
              <a:t>35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837850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5257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52580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5C35C900-E0C1-4457-AE98-D7FFA3731FA0}" type="slidenum">
              <a:rPr lang="en-US" sz="1200"/>
              <a:pPr algn="r" eaLnBrk="1" hangingPunct="1"/>
              <a:t>36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55783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53604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AE5F20F8-BDC9-4F57-8FD4-5D5FF7DE05DB}" type="slidenum">
              <a:rPr lang="en-US" sz="1200"/>
              <a:pPr algn="r" eaLnBrk="1" hangingPunct="1"/>
              <a:t>37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7902807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54628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4AFD06EC-E28E-4C9D-8FD3-20DF0DB2D4A8}" type="slidenum">
              <a:rPr lang="en-US" sz="1200"/>
              <a:pPr algn="r" eaLnBrk="1" hangingPunct="1"/>
              <a:t>38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2400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55652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952B53E9-4659-404C-89B4-CA9532A4DCF7}" type="slidenum">
              <a:rPr lang="en-US" sz="1200"/>
              <a:pPr algn="r" eaLnBrk="1" hangingPunct="1"/>
              <a:t>39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167179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56676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40C6CD25-C66F-4D35-9069-F540B9B677FA}" type="slidenum">
              <a:rPr lang="en-US" sz="1200"/>
              <a:pPr algn="r" eaLnBrk="1" hangingPunct="1"/>
              <a:t>40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317264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57700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C95D9CDE-02B9-421B-9EFA-1B6F51B55598}" type="slidenum">
              <a:rPr lang="en-US" sz="1200"/>
              <a:pPr algn="r" eaLnBrk="1" hangingPunct="1"/>
              <a:t>41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045144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5872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58724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8FD2ABBB-B0AB-499B-861E-608D34A31932}" type="slidenum">
              <a:rPr lang="en-US" sz="1200"/>
              <a:pPr algn="r" eaLnBrk="1" hangingPunct="1"/>
              <a:t>42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81707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22884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8853B2E5-7BE6-4370-8C44-45AB71B47253}" type="slidenum">
              <a:rPr lang="en-US" sz="1200"/>
              <a:pPr algn="r" eaLnBrk="1" hangingPunct="1"/>
              <a:t>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199873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5974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59748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79A34E89-C3D7-4AA0-BCBC-118D15B74218}" type="slidenum">
              <a:rPr lang="en-US" sz="1200"/>
              <a:pPr algn="r" eaLnBrk="1" hangingPunct="1"/>
              <a:t>43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076377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607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60772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25730EDB-15C8-42B1-80DF-859573DFC259}" type="slidenum">
              <a:rPr lang="en-US" sz="1200"/>
              <a:pPr algn="r" eaLnBrk="1" hangingPunct="1"/>
              <a:t>44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762025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61796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6788541E-CEE3-40A6-B782-BC1E3D1BDBD0}" type="slidenum">
              <a:rPr lang="en-US" sz="1200"/>
              <a:pPr algn="r" eaLnBrk="1" hangingPunct="1"/>
              <a:t>45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71247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6281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62820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38300001-F44A-49E5-8AE7-A578D6FAF9B7}" type="slidenum">
              <a:rPr lang="en-US" sz="1200"/>
              <a:pPr algn="r" eaLnBrk="1" hangingPunct="1"/>
              <a:t>46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854767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63844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ED038B88-C681-43CE-9659-5BA99779AA81}" type="slidenum">
              <a:rPr lang="en-US" sz="1200"/>
              <a:pPr algn="r" eaLnBrk="1" hangingPunct="1"/>
              <a:t>47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168027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6486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64868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3E7B37DD-589C-44F4-B788-9774F0C73FD2}" type="slidenum">
              <a:rPr lang="en-US" sz="1200"/>
              <a:pPr algn="r" eaLnBrk="1" hangingPunct="1"/>
              <a:t>48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291787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6589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65892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8989E257-7067-4749-BD8F-E5721797A665}" type="slidenum">
              <a:rPr lang="en-US" sz="1200"/>
              <a:pPr algn="r" eaLnBrk="1" hangingPunct="1"/>
              <a:t>49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425660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66916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B29B4E82-A870-4CEE-8202-08B83C7CAF5B}" type="slidenum">
              <a:rPr lang="en-US" sz="1200"/>
              <a:pPr algn="r" eaLnBrk="1" hangingPunct="1"/>
              <a:t>50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239251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dirty="0" smtClean="0">
              <a:ea typeface="ＭＳ Ｐゴシック" charset="-128"/>
            </a:endParaRPr>
          </a:p>
        </p:txBody>
      </p:sp>
      <p:sp>
        <p:nvSpPr>
          <p:cNvPr id="166916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B29B4E82-A870-4CEE-8202-08B83C7CAF5B}" type="slidenum">
              <a:rPr lang="en-US" sz="1200"/>
              <a:pPr algn="r" eaLnBrk="1" hangingPunct="1"/>
              <a:t>51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294022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6793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67940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7F9F9657-6BEF-486B-8C2E-F5B916C6E631}" type="slidenum">
              <a:rPr lang="en-US" sz="1200"/>
              <a:pPr algn="r" eaLnBrk="1" hangingPunct="1"/>
              <a:t>52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93554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23908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209AAF76-B537-4665-B18E-E14D9AA06074}" type="slidenum">
              <a:rPr lang="en-US" sz="1200"/>
              <a:pPr algn="r" eaLnBrk="1" hangingPunct="1"/>
              <a:t>8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023269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6896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68964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B619CAD6-A850-41AF-8487-E21889F411CE}" type="slidenum">
              <a:rPr lang="en-US" sz="1200"/>
              <a:pPr algn="r" eaLnBrk="1" hangingPunct="1"/>
              <a:t>53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5792277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699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69988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3AFEBCC6-C3CE-4EAB-8A62-147B09030268}" type="slidenum">
              <a:rPr lang="en-US" sz="1200"/>
              <a:pPr algn="r" eaLnBrk="1" hangingPunct="1"/>
              <a:t>54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038965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7101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71012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76EA4323-B9CF-4A12-80AB-1716BE38A49F}" type="slidenum">
              <a:rPr lang="en-US" sz="1200"/>
              <a:pPr algn="r" eaLnBrk="1" hangingPunct="1"/>
              <a:t>55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9112139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720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72036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F1E165E0-76AD-45A5-A4A8-01A75CE2C6EB}" type="slidenum">
              <a:rPr lang="en-US" sz="1200"/>
              <a:pPr algn="r" eaLnBrk="1" hangingPunct="1"/>
              <a:t>56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442600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7305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73060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F9110805-512B-4EBF-90DE-1A311D9BA72F}" type="slidenum">
              <a:rPr lang="en-US" sz="1200"/>
              <a:pPr algn="r" eaLnBrk="1" hangingPunct="1"/>
              <a:t>57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612868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7510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75108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1977C072-22F2-4CD4-8CFB-584DF7E4907A}" type="slidenum">
              <a:rPr lang="en-US" sz="1200"/>
              <a:pPr algn="r" eaLnBrk="1" hangingPunct="1"/>
              <a:t>58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668984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7613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76132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25CD7063-1FAE-478A-93D6-8B37BABA8439}" type="slidenum">
              <a:rPr lang="en-US" sz="1200"/>
              <a:pPr algn="r" eaLnBrk="1" hangingPunct="1"/>
              <a:t>59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9355096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7715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77156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159E7190-1567-4600-9EC2-5C76BE80D6DD}" type="slidenum">
              <a:rPr lang="en-US" sz="1200"/>
              <a:pPr algn="r" eaLnBrk="1" hangingPunct="1"/>
              <a:t>60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7766167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7817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78180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75729F23-9DA7-406C-9045-B816B140B406}" type="slidenum">
              <a:rPr lang="en-US" sz="1200"/>
              <a:pPr algn="r" eaLnBrk="1" hangingPunct="1"/>
              <a:t>61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218117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7920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79204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948D7015-611A-4E63-B1FA-3AA56E097672}" type="slidenum">
              <a:rPr lang="en-US" sz="1200"/>
              <a:pPr algn="r" eaLnBrk="1" hangingPunct="1"/>
              <a:t>62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73164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24932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9B745165-876B-42BC-BC27-3FC183065B55}" type="slidenum">
              <a:rPr lang="en-US" sz="1200"/>
              <a:pPr algn="r" eaLnBrk="1" hangingPunct="1"/>
              <a:t>9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620437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8022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80228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2AB8CB5F-247C-48BE-ABBB-23EBF89D68F1}" type="slidenum">
              <a:rPr lang="en-US" sz="1200"/>
              <a:pPr algn="r" eaLnBrk="1" hangingPunct="1"/>
              <a:t>63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7239953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7817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78180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75729F23-9DA7-406C-9045-B816B140B406}" type="slidenum">
              <a:rPr lang="en-US" sz="1200"/>
              <a:pPr algn="r" eaLnBrk="1" hangingPunct="1"/>
              <a:t>64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45588099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8125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81252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9D8C0623-55FB-4EBC-8D3B-B57506F29B78}" type="slidenum">
              <a:rPr lang="en-US" sz="1200"/>
              <a:pPr algn="r" eaLnBrk="1" hangingPunct="1"/>
              <a:t>67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5459775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8227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82276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2660C6F6-0957-409F-B148-93B4FF439FF3}" type="slidenum">
              <a:rPr lang="en-US" sz="1200"/>
              <a:pPr algn="r" eaLnBrk="1" hangingPunct="1"/>
              <a:t>68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697981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8329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83300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174AABF3-FD0B-4D8E-A011-B0DAEC9D3076}" type="slidenum">
              <a:rPr lang="en-US" sz="1200"/>
              <a:pPr algn="r" eaLnBrk="1" hangingPunct="1"/>
              <a:t>69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1887337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8432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84324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D2418ADE-994E-405F-A73F-5DDAD6D41150}" type="slidenum">
              <a:rPr lang="en-US" sz="1200"/>
              <a:pPr algn="r" eaLnBrk="1" hangingPunct="1"/>
              <a:t>70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3969308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85348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1960CE2C-9AD1-4883-9B5A-76A35EDD0A9D}" type="slidenum">
              <a:rPr lang="en-US" sz="1200"/>
              <a:pPr algn="r" eaLnBrk="1" hangingPunct="1"/>
              <a:t>71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2019664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863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86372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B0E02916-E0D9-429F-9F88-03FA0E285E66}" type="slidenum">
              <a:rPr lang="en-US" sz="1200"/>
              <a:pPr algn="r" eaLnBrk="1" hangingPunct="1"/>
              <a:t>72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8295511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8739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87396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0B24A4B1-D3FE-4940-842B-DE5351A8BA1D}" type="slidenum">
              <a:rPr lang="en-US" sz="1200"/>
              <a:pPr algn="r" eaLnBrk="1" hangingPunct="1"/>
              <a:t>73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80130626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8841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88420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173CA077-6F71-481E-8FEC-EA09FFDD4055}" type="slidenum">
              <a:rPr lang="en-US" sz="1200"/>
              <a:pPr algn="r" eaLnBrk="1" hangingPunct="1"/>
              <a:t>74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89513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dirty="0" smtClean="0">
              <a:ea typeface="ＭＳ Ｐゴシック" charset="-128"/>
            </a:endParaRPr>
          </a:p>
        </p:txBody>
      </p:sp>
      <p:sp>
        <p:nvSpPr>
          <p:cNvPr id="125956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82C15FCA-4369-4B65-996B-952F7A9700E3}" type="slidenum">
              <a:rPr lang="en-US" sz="1200"/>
              <a:pPr algn="r" eaLnBrk="1" hangingPunct="1"/>
              <a:t>10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38539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26980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1915F53C-64A4-4081-BDAE-F4A7F818EF23}" type="slidenum">
              <a:rPr lang="en-US" sz="1200"/>
              <a:pPr algn="r" eaLnBrk="1" hangingPunct="1"/>
              <a:t>11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43267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</a:endParaRPr>
          </a:p>
        </p:txBody>
      </p:sp>
      <p:sp>
        <p:nvSpPr>
          <p:cNvPr id="128004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18" tIns="46959" rIns="93918" bIns="46959" anchor="b"/>
          <a:lstStyle>
            <a:lvl1pPr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39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E212F906-03D1-4539-88AE-023EFC19D6D3}" type="slidenum">
              <a:rPr lang="en-US" sz="1200"/>
              <a:pPr algn="r" eaLnBrk="1" hangingPunct="1"/>
              <a:t>12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33629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7" descr="beeld_geselecteer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75" y="3373438"/>
            <a:ext cx="3838575" cy="330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Afbeelding 8" descr="Macintosh HD:Users:nickdaenen:Desktop:logo_pxl.wm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" y="390525"/>
            <a:ext cx="1420813" cy="142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kstvak 9"/>
          <p:cNvSpPr txBox="1">
            <a:spLocks noChangeArrowheads="1"/>
          </p:cNvSpPr>
          <p:nvPr userDrawn="1"/>
        </p:nvSpPr>
        <p:spPr bwMode="auto">
          <a:xfrm>
            <a:off x="542925" y="6057900"/>
            <a:ext cx="5195888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nl-NL" sz="1200"/>
              <a:t>Hogeschool PXL – Elfde-Liniestraat 24 – B-3500 Hasselt</a:t>
            </a:r>
          </a:p>
          <a:p>
            <a:r>
              <a:rPr lang="nl-NL" sz="1200"/>
              <a:t>www.pxl.be - www.pxl.be/facebook</a:t>
            </a:r>
          </a:p>
          <a:p>
            <a:endParaRPr lang="nl-NL"/>
          </a:p>
        </p:txBody>
      </p:sp>
      <p:pic>
        <p:nvPicPr>
          <p:cNvPr id="7" name="Afbeelding 10" descr="dehogeschoolmethetnetwerk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5543550"/>
            <a:ext cx="2974975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31198" y="1903517"/>
            <a:ext cx="7772400" cy="1470025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smtClean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42241" y="3876249"/>
            <a:ext cx="4807127" cy="1137302"/>
          </a:xfrm>
        </p:spPr>
        <p:txBody>
          <a:bodyPr/>
          <a:lstStyle>
            <a:lvl1pPr marL="0" indent="0" algn="l">
              <a:buNone/>
              <a:defRPr b="1">
                <a:solidFill>
                  <a:srgbClr val="58A618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smtClean="0"/>
              <a:t>Klik om de titelstijl van het model te bewerken</a:t>
            </a:r>
            <a:endParaRPr lang="nl-NL" dirty="0"/>
          </a:p>
        </p:txBody>
      </p:sp>
      <p:sp>
        <p:nvSpPr>
          <p:cNvPr id="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536575" y="6399213"/>
            <a:ext cx="126523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49BD2E2-AFF1-7C46-9604-D31073454756}" type="datetimeFigureOut">
              <a:rPr lang="nl-NL"/>
              <a:pPr/>
              <a:t>6-11-2015</a:t>
            </a:fld>
            <a:endParaRPr lang="nl-NL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3232150" y="6399213"/>
            <a:ext cx="21336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AD4FBA8-5E49-F945-B294-A924C4BEB4A8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9449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bg>
      <p:bgPr>
        <a:solidFill>
          <a:srgbClr val="58A6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7" descr="Macintosh HD:Users:nickdaenen:Desktop:logo_pxl.w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nl-BE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nl-BE" noProof="0" smtClean="0"/>
              <a:t>Sleep de afbeelding naar de tijdelijke aanduiding of klik op het pictogram als u een afbeelding wilt toevoegen</a:t>
            </a:r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</p:txBody>
      </p:sp>
      <p:sp>
        <p:nvSpPr>
          <p:cNvPr id="6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60B968-6900-BF4E-BD20-DEBCFA3CEF3E}" type="datetimeFigureOut">
              <a:rPr lang="nl-NL"/>
              <a:pPr/>
              <a:t>6-11-2015</a:t>
            </a:fld>
            <a:endParaRPr lang="nl-NL"/>
          </a:p>
        </p:txBody>
      </p:sp>
      <p:sp>
        <p:nvSpPr>
          <p:cNvPr id="7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4B06C7B-9B0A-3D4F-B5F1-B3396F82FEF6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7479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7" descr="Macintosh HD:Users:nickdaenen:Desktop:logo_pxl.w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nl-NL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9638993-B67F-3941-940A-3793FCF79502}" type="datetimeFigureOut">
              <a:rPr lang="nl-NL"/>
              <a:pPr/>
              <a:t>6-11-2015</a:t>
            </a:fld>
            <a:endParaRPr lang="nl-NL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781DFF-C52C-7244-8E8E-3022B887CAB8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8074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7" descr="Macintosh HD:Users:nickdaenen:Desktop:logo_pxl.w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BE" smtClean="0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nl-NL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CC148D8-3999-7048-8CB8-74D568969D6B}" type="datetimeFigureOut">
              <a:rPr lang="nl-NL"/>
              <a:pPr/>
              <a:t>6-11-2015</a:t>
            </a:fld>
            <a:endParaRPr lang="nl-NL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1B31D2-7FE4-1E4D-A9E8-10E4E45F8A8A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23254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ragraaf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96" y="6317200"/>
            <a:ext cx="1214476" cy="357719"/>
          </a:xfrm>
          <a:prstGeom prst="rect">
            <a:avLst/>
          </a:prstGeom>
        </p:spPr>
      </p:pic>
      <p:sp>
        <p:nvSpPr>
          <p:cNvPr id="9" name="Tijdelijke aanduiding voor voettekst 4"/>
          <p:cNvSpPr txBox="1">
            <a:spLocks/>
          </p:cNvSpPr>
          <p:nvPr userDrawn="1"/>
        </p:nvSpPr>
        <p:spPr>
          <a:xfrm>
            <a:off x="2363296" y="6298079"/>
            <a:ext cx="6554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algn="ctr" defTabSz="457200" rtl="0" fontAlgn="auto">
              <a:spcBef>
                <a:spcPts val="0"/>
              </a:spcBef>
              <a:spcAft>
                <a:spcPts val="0"/>
              </a:spcAft>
              <a:defRPr sz="1200" b="1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nl-NL" sz="1000" dirty="0" smtClean="0"/>
              <a:t>opleiding MARKETING – cursus Direct &amp; Interactieve Marketing – 2013-2014</a:t>
            </a:r>
            <a:endParaRPr lang="nl-NL" sz="1000" dirty="0"/>
          </a:p>
        </p:txBody>
      </p:sp>
      <p:cxnSp>
        <p:nvCxnSpPr>
          <p:cNvPr id="3" name="Rechte verbindingslijn 2"/>
          <p:cNvCxnSpPr/>
          <p:nvPr userDrawn="1"/>
        </p:nvCxnSpPr>
        <p:spPr>
          <a:xfrm>
            <a:off x="0" y="6226137"/>
            <a:ext cx="9144000" cy="10274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Rechthoek 5"/>
          <p:cNvSpPr/>
          <p:nvPr userDrawn="1"/>
        </p:nvSpPr>
        <p:spPr>
          <a:xfrm>
            <a:off x="0" y="15354"/>
            <a:ext cx="9144000" cy="570274"/>
          </a:xfrm>
          <a:prstGeom prst="rect">
            <a:avLst/>
          </a:prstGeom>
          <a:noFill/>
          <a:ln w="6350" cap="rnd" cmpd="sng" algn="ctr">
            <a:solidFill>
              <a:srgbClr val="58A618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/>
          </a:p>
        </p:txBody>
      </p:sp>
      <p:sp>
        <p:nvSpPr>
          <p:cNvPr id="7" name="Rechthoek 6"/>
          <p:cNvSpPr/>
          <p:nvPr userDrawn="1"/>
        </p:nvSpPr>
        <p:spPr>
          <a:xfrm>
            <a:off x="0" y="15354"/>
            <a:ext cx="154112" cy="570273"/>
          </a:xfrm>
          <a:prstGeom prst="rect">
            <a:avLst/>
          </a:prstGeom>
          <a:solidFill>
            <a:srgbClr val="58A618"/>
          </a:solidFill>
          <a:ln w="6350" cap="rnd" cmpd="sng" algn="ctr">
            <a:solidFill>
              <a:srgbClr val="58A618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Subtitel 2"/>
          <p:cNvSpPr txBox="1">
            <a:spLocks/>
          </p:cNvSpPr>
          <p:nvPr userDrawn="1"/>
        </p:nvSpPr>
        <p:spPr>
          <a:xfrm>
            <a:off x="154113" y="73458"/>
            <a:ext cx="8959066" cy="450525"/>
          </a:xfrm>
          <a:prstGeom prst="rect">
            <a:avLst/>
          </a:prstGeom>
        </p:spPr>
        <p:txBody>
          <a:bodyPr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2400" b="1" dirty="0" smtClean="0">
                <a:solidFill>
                  <a:srgbClr val="58A618"/>
                </a:solidFill>
              </a:rPr>
              <a:t>5.3 websites &amp; e-commerce	 	  </a:t>
            </a:r>
            <a:r>
              <a:rPr lang="nl-BE" sz="2400" b="1" dirty="0" smtClean="0">
                <a:solidFill>
                  <a:schemeClr val="bg1">
                    <a:lumMod val="85000"/>
                  </a:schemeClr>
                </a:solidFill>
              </a:rPr>
              <a:t>5.4 SEO-SEA</a:t>
            </a:r>
          </a:p>
        </p:txBody>
      </p:sp>
    </p:spTree>
    <p:extLst>
      <p:ext uri="{BB962C8B-B14F-4D97-AF65-F5344CB8AC3E}">
        <p14:creationId xmlns:p14="http://schemas.microsoft.com/office/powerpoint/2010/main" val="31533046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ragraaf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96" y="6317200"/>
            <a:ext cx="1214476" cy="357719"/>
          </a:xfrm>
          <a:prstGeom prst="rect">
            <a:avLst/>
          </a:prstGeom>
        </p:spPr>
      </p:pic>
      <p:sp>
        <p:nvSpPr>
          <p:cNvPr id="9" name="Tijdelijke aanduiding voor voettekst 4"/>
          <p:cNvSpPr txBox="1">
            <a:spLocks/>
          </p:cNvSpPr>
          <p:nvPr userDrawn="1"/>
        </p:nvSpPr>
        <p:spPr>
          <a:xfrm>
            <a:off x="2363296" y="6298079"/>
            <a:ext cx="6554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algn="ctr" defTabSz="457200" rtl="0" fontAlgn="auto">
              <a:spcBef>
                <a:spcPts val="0"/>
              </a:spcBef>
              <a:spcAft>
                <a:spcPts val="0"/>
              </a:spcAft>
              <a:defRPr sz="1200" b="1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nl-NL" sz="1000" dirty="0" smtClean="0"/>
              <a:t>opleiding MARKETING – cursus Direct &amp; Interactieve Marketing – 2013-2014</a:t>
            </a:r>
            <a:endParaRPr lang="nl-NL" sz="1000" dirty="0"/>
          </a:p>
        </p:txBody>
      </p:sp>
      <p:cxnSp>
        <p:nvCxnSpPr>
          <p:cNvPr id="3" name="Rechte verbindingslijn 2"/>
          <p:cNvCxnSpPr/>
          <p:nvPr userDrawn="1"/>
        </p:nvCxnSpPr>
        <p:spPr>
          <a:xfrm>
            <a:off x="0" y="6226137"/>
            <a:ext cx="9144000" cy="10274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Rechthoek 5"/>
          <p:cNvSpPr/>
          <p:nvPr userDrawn="1"/>
        </p:nvSpPr>
        <p:spPr>
          <a:xfrm>
            <a:off x="0" y="15354"/>
            <a:ext cx="9144000" cy="570274"/>
          </a:xfrm>
          <a:prstGeom prst="rect">
            <a:avLst/>
          </a:prstGeom>
          <a:noFill/>
          <a:ln w="6350" cap="rnd" cmpd="sng" algn="ctr">
            <a:solidFill>
              <a:srgbClr val="58A618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/>
          </a:p>
        </p:txBody>
      </p:sp>
      <p:sp>
        <p:nvSpPr>
          <p:cNvPr id="7" name="Rechthoek 6"/>
          <p:cNvSpPr/>
          <p:nvPr userDrawn="1"/>
        </p:nvSpPr>
        <p:spPr>
          <a:xfrm>
            <a:off x="0" y="15354"/>
            <a:ext cx="154112" cy="570273"/>
          </a:xfrm>
          <a:prstGeom prst="rect">
            <a:avLst/>
          </a:prstGeom>
          <a:solidFill>
            <a:srgbClr val="58A618"/>
          </a:solidFill>
          <a:ln w="6350" cap="rnd" cmpd="sng" algn="ctr">
            <a:solidFill>
              <a:srgbClr val="58A618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Subtitel 2"/>
          <p:cNvSpPr txBox="1">
            <a:spLocks/>
          </p:cNvSpPr>
          <p:nvPr userDrawn="1"/>
        </p:nvSpPr>
        <p:spPr>
          <a:xfrm>
            <a:off x="154113" y="73458"/>
            <a:ext cx="8959066" cy="450525"/>
          </a:xfrm>
          <a:prstGeom prst="rect">
            <a:avLst/>
          </a:prstGeom>
        </p:spPr>
        <p:txBody>
          <a:bodyPr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2400" b="1" dirty="0" smtClean="0">
                <a:solidFill>
                  <a:schemeClr val="bg1">
                    <a:lumMod val="85000"/>
                  </a:schemeClr>
                </a:solidFill>
              </a:rPr>
              <a:t>5.3 websites &amp; e-commerce</a:t>
            </a:r>
            <a:r>
              <a:rPr lang="nl-BE" sz="2400" b="1" dirty="0" smtClean="0">
                <a:solidFill>
                  <a:srgbClr val="58A618"/>
                </a:solidFill>
              </a:rPr>
              <a:t>	 	  5.4 SEO-SEA</a:t>
            </a:r>
            <a:r>
              <a:rPr lang="nl-BE" sz="2400" b="1" dirty="0" smtClean="0">
                <a:solidFill>
                  <a:schemeClr val="bg1">
                    <a:lumMod val="85000"/>
                  </a:schemeClr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210919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96" y="6317200"/>
            <a:ext cx="1214476" cy="357719"/>
          </a:xfrm>
          <a:prstGeom prst="rect">
            <a:avLst/>
          </a:prstGeom>
        </p:spPr>
      </p:pic>
      <p:sp>
        <p:nvSpPr>
          <p:cNvPr id="9" name="Tijdelijke aanduiding voor voettekst 4"/>
          <p:cNvSpPr txBox="1">
            <a:spLocks/>
          </p:cNvSpPr>
          <p:nvPr userDrawn="1"/>
        </p:nvSpPr>
        <p:spPr>
          <a:xfrm>
            <a:off x="2363296" y="6298079"/>
            <a:ext cx="6554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algn="ctr" defTabSz="457200" rtl="0" fontAlgn="auto">
              <a:spcBef>
                <a:spcPts val="0"/>
              </a:spcBef>
              <a:spcAft>
                <a:spcPts val="0"/>
              </a:spcAft>
              <a:defRPr sz="1200" b="1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nl-NL" sz="1000" dirty="0" smtClean="0"/>
              <a:t>opleiding MARKETING – cursus Direct &amp; Interactieve Marketing – 2013-2014</a:t>
            </a:r>
            <a:endParaRPr lang="nl-NL" sz="1000" dirty="0"/>
          </a:p>
        </p:txBody>
      </p:sp>
      <p:cxnSp>
        <p:nvCxnSpPr>
          <p:cNvPr id="3" name="Rechte verbindingslijn 2"/>
          <p:cNvCxnSpPr/>
          <p:nvPr userDrawn="1"/>
        </p:nvCxnSpPr>
        <p:spPr>
          <a:xfrm>
            <a:off x="0" y="6226137"/>
            <a:ext cx="9144000" cy="10274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495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7" descr="Macintosh HD:Users:nickdaenen:Desktop:logo_pxl.w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nl-NL" dirty="0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D7CE2AF-A71F-4645-B47D-58701996CC2C}" type="datetimeFigureOut">
              <a:rPr lang="nl-NL"/>
              <a:pPr/>
              <a:t>6-11-2015</a:t>
            </a:fld>
            <a:endParaRPr lang="nl-NL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E02A6D-B45A-9941-869E-29CC4EED7763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5294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7" descr="beeldslog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963" y="0"/>
            <a:ext cx="54102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8999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Pr>
        <a:solidFill>
          <a:srgbClr val="58A6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nl-BE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67E79B2-4086-6C48-AD17-A87AF9FD2DC5}" type="datetimeFigureOut">
              <a:rPr lang="nl-NL"/>
              <a:pPr/>
              <a:t>6-11-2015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65E030E-2549-CD42-BBA6-4996C6DD3563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9675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7" descr="Macintosh HD:Users:nickdaenen:Desktop:logo_pxl.w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nl-NL"/>
          </a:p>
        </p:txBody>
      </p:sp>
      <p:sp>
        <p:nvSpPr>
          <p:cNvPr id="6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1F6E365-633B-AE49-91BB-4E6EA4DD82DC}" type="datetimeFigureOut">
              <a:rPr lang="nl-NL"/>
              <a:pPr/>
              <a:t>6-11-2015</a:t>
            </a:fld>
            <a:endParaRPr lang="nl-NL"/>
          </a:p>
        </p:txBody>
      </p:sp>
      <p:sp>
        <p:nvSpPr>
          <p:cNvPr id="7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2DCBB0-02E7-4D44-A841-013D2A57DF55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9061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7" descr="Macintosh HD:Users:nickdaenen:Desktop:logo_pxl.w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 smtClean="0"/>
              <a:t>Titelstijl van model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nl-NL"/>
          </a:p>
        </p:txBody>
      </p:sp>
      <p:sp>
        <p:nvSpPr>
          <p:cNvPr id="8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376E50-2731-FC49-B797-ED2E1129469D}" type="datetimeFigureOut">
              <a:rPr lang="nl-NL"/>
              <a:pPr/>
              <a:t>6-11-2015</a:t>
            </a:fld>
            <a:endParaRPr lang="nl-NL"/>
          </a:p>
        </p:txBody>
      </p:sp>
      <p:sp>
        <p:nvSpPr>
          <p:cNvPr id="9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0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90A4FF-3DDC-FC4D-8CD0-F95895E37167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6163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7" descr="Macintosh HD:Users:nickdaenen:Desktop:logo_pxl.w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Titelstijl van model bewerken</a:t>
            </a:r>
            <a:endParaRPr lang="nl-NL"/>
          </a:p>
        </p:txBody>
      </p:sp>
      <p:sp>
        <p:nvSpPr>
          <p:cNvPr id="4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9A50FB5-F947-DA4B-AD19-267AA60B712A}" type="datetimeFigureOut">
              <a:rPr lang="nl-NL"/>
              <a:pPr/>
              <a:t>6-11-2015</a:t>
            </a:fld>
            <a:endParaRPr lang="nl-NL"/>
          </a:p>
        </p:txBody>
      </p:sp>
      <p:sp>
        <p:nvSpPr>
          <p:cNvPr id="5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581FA7-77B7-B14B-AF18-1D49EDCB1282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798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7" descr="Macintosh HD:Users:nickdaenen:Desktop:logo_pxl.w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EFE9A67-FCA7-8D45-8385-FE23D7E86760}" type="datetimeFigureOut">
              <a:rPr lang="nl-NL"/>
              <a:pPr/>
              <a:t>6-11-2015</a:t>
            </a:fld>
            <a:endParaRPr lang="nl-NL"/>
          </a:p>
        </p:txBody>
      </p:sp>
      <p:sp>
        <p:nvSpPr>
          <p:cNvPr id="4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46C92B-19F6-A14A-A4AD-A51CCDFB21DC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1824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7" descr="Macintosh HD:Users:nickdaenen:Desktop:logo_pxl.w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</p:txBody>
      </p:sp>
      <p:sp>
        <p:nvSpPr>
          <p:cNvPr id="6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70FF98A-DFF3-1B40-A361-9CB0E6BE6150}" type="datetimeFigureOut">
              <a:rPr lang="nl-NL"/>
              <a:pPr/>
              <a:t>6-11-2015</a:t>
            </a:fld>
            <a:endParaRPr lang="nl-NL"/>
          </a:p>
        </p:txBody>
      </p:sp>
      <p:sp>
        <p:nvSpPr>
          <p:cNvPr id="7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CE01D7-5B3C-E542-A7EC-15EFEBE85538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4231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Titelstijl van model bewerken</a:t>
            </a:r>
            <a:endParaRPr lang="nl-NL"/>
          </a:p>
        </p:txBody>
      </p:sp>
      <p:sp>
        <p:nvSpPr>
          <p:cNvPr id="1027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Klik om de tekststijl van het model te bewerken</a:t>
            </a:r>
          </a:p>
          <a:p>
            <a:pPr lvl="1"/>
            <a:r>
              <a:rPr lang="en-US"/>
              <a:t>Tweede niveau</a:t>
            </a:r>
          </a:p>
          <a:p>
            <a:pPr lvl="2"/>
            <a:r>
              <a:rPr lang="en-US"/>
              <a:t>Derde niveau</a:t>
            </a:r>
          </a:p>
          <a:p>
            <a:pPr lvl="3"/>
            <a:r>
              <a:rPr lang="en-US"/>
              <a:t>Vierde niveau</a:t>
            </a:r>
          </a:p>
          <a:p>
            <a:pPr lvl="4"/>
            <a:r>
              <a:rPr lang="en-US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325563" y="6356350"/>
            <a:ext cx="1265237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F6F50A3B-5CB0-9B4C-AFAF-B1292F6A364C}" type="datetimeFigureOut">
              <a:rPr lang="nl-NL"/>
              <a:pPr/>
              <a:t>6-11-2015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E955869A-2F17-A74A-B6A5-5F9C767DD5F7}" type="slidenum">
              <a:rPr lang="nl-NL"/>
              <a:pPr/>
              <a:t>‹nr.›</a:t>
            </a:fld>
            <a:endParaRPr lang="nl-NL"/>
          </a:p>
        </p:txBody>
      </p:sp>
      <p:sp>
        <p:nvSpPr>
          <p:cNvPr id="7" name="Rechthoek 6"/>
          <p:cNvSpPr/>
          <p:nvPr/>
        </p:nvSpPr>
        <p:spPr>
          <a:xfrm>
            <a:off x="0" y="6681788"/>
            <a:ext cx="9144000" cy="180975"/>
          </a:xfrm>
          <a:prstGeom prst="rect">
            <a:avLst/>
          </a:prstGeom>
          <a:solidFill>
            <a:srgbClr val="58A61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rgbClr val="58A618"/>
          </a:solidFill>
          <a:latin typeface="+mj-lt"/>
          <a:ea typeface="ＭＳ Ｐゴシック" charset="0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13" Type="http://schemas.openxmlformats.org/officeDocument/2006/relationships/hyperlink" Target="http://www.meltwater.com/products/meltwater-buzz/" TargetMode="External"/><Relationship Id="rId3" Type="http://schemas.openxmlformats.org/officeDocument/2006/relationships/hyperlink" Target="http://www.socialmedia.biz/2011/01/12/top-20-social-media-monitoring-vendors-for-business/" TargetMode="External"/><Relationship Id="rId7" Type="http://schemas.openxmlformats.org/officeDocument/2006/relationships/hyperlink" Target="http://socialmedia.alterian.com/" TargetMode="External"/><Relationship Id="rId12" Type="http://schemas.openxmlformats.org/officeDocument/2006/relationships/image" Target="../media/image79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eg"/><Relationship Id="rId11" Type="http://schemas.openxmlformats.org/officeDocument/2006/relationships/hyperlink" Target="http://www.radian6.com/" TargetMode="External"/><Relationship Id="rId5" Type="http://schemas.openxmlformats.org/officeDocument/2006/relationships/hyperlink" Target="http://www.sysomos.com/products/overview/heartbeat" TargetMode="External"/><Relationship Id="rId15" Type="http://schemas.openxmlformats.org/officeDocument/2006/relationships/image" Target="../media/image81.png"/><Relationship Id="rId10" Type="http://schemas.openxmlformats.org/officeDocument/2006/relationships/image" Target="../media/image78.png"/><Relationship Id="rId4" Type="http://schemas.openxmlformats.org/officeDocument/2006/relationships/image" Target="../media/image46.jpeg"/><Relationship Id="rId9" Type="http://schemas.openxmlformats.org/officeDocument/2006/relationships/hyperlink" Target="http://attentio.com/" TargetMode="External"/><Relationship Id="rId14" Type="http://schemas.openxmlformats.org/officeDocument/2006/relationships/image" Target="../media/image80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ctrTitle"/>
          </p:nvPr>
        </p:nvSpPr>
        <p:spPr>
          <a:xfrm>
            <a:off x="531813" y="1903413"/>
            <a:ext cx="7772400" cy="1470025"/>
          </a:xfrm>
        </p:spPr>
        <p:txBody>
          <a:bodyPr/>
          <a:lstStyle/>
          <a:p>
            <a:r>
              <a:rPr lang="nl-NL" dirty="0" smtClean="0">
                <a:latin typeface="Calibri" charset="0"/>
              </a:rPr>
              <a:t>Digitale marketing: </a:t>
            </a:r>
            <a:r>
              <a:rPr lang="nl-NL" dirty="0" smtClean="0">
                <a:latin typeface="Calibri" charset="0"/>
              </a:rPr>
              <a:t>Meetbaar adverteren</a:t>
            </a:r>
            <a:endParaRPr lang="nl-NL" dirty="0">
              <a:latin typeface="Calibri" charset="0"/>
            </a:endParaRPr>
          </a:p>
        </p:txBody>
      </p:sp>
      <p:sp>
        <p:nvSpPr>
          <p:cNvPr id="14339" name="Subtitel 2"/>
          <p:cNvSpPr>
            <a:spLocks noGrp="1"/>
          </p:cNvSpPr>
          <p:nvPr>
            <p:ph type="subTitle" idx="1"/>
          </p:nvPr>
        </p:nvSpPr>
        <p:spPr>
          <a:xfrm>
            <a:off x="542925" y="3876675"/>
            <a:ext cx="4806950" cy="1136650"/>
          </a:xfrm>
        </p:spPr>
        <p:txBody>
          <a:bodyPr/>
          <a:lstStyle/>
          <a:p>
            <a:r>
              <a:rPr lang="nl-NL" dirty="0" smtClean="0">
                <a:latin typeface="Calibri" charset="0"/>
              </a:rPr>
              <a:t>Christof Jans</a:t>
            </a:r>
            <a:endParaRPr lang="nl-NL" dirty="0">
              <a:latin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ext Box 3"/>
          <p:cNvSpPr txBox="1">
            <a:spLocks noChangeArrowheads="1"/>
          </p:cNvSpPr>
          <p:nvPr/>
        </p:nvSpPr>
        <p:spPr bwMode="auto">
          <a:xfrm>
            <a:off x="231775" y="600547"/>
            <a:ext cx="6069013" cy="884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sz="3200" b="1" dirty="0" err="1">
                <a:solidFill>
                  <a:schemeClr val="hlink"/>
                </a:solidFill>
                <a:latin typeface="Kozuka Gothic Pro EL" pitchFamily="34" charset="-128"/>
                <a:ea typeface="Kozuka Gothic Pro EL" pitchFamily="34" charset="-128"/>
              </a:rPr>
              <a:t>Javascript</a:t>
            </a:r>
            <a:r>
              <a:rPr lang="en-GB" sz="3200" b="1" dirty="0">
                <a:solidFill>
                  <a:schemeClr val="hlink"/>
                </a:solidFill>
                <a:latin typeface="Kozuka Gothic Pro EL" pitchFamily="34" charset="-128"/>
                <a:ea typeface="Kozuka Gothic Pro EL" pitchFamily="34" charset="-128"/>
              </a:rPr>
              <a:t> &amp; cookie tracking</a:t>
            </a:r>
          </a:p>
          <a:p>
            <a:pPr eaLnBrk="1" hangingPunct="1"/>
            <a:endParaRPr lang="en-GB" sz="2000" dirty="0">
              <a:latin typeface="Kozuka Gothic Pro EL" pitchFamily="34" charset="-128"/>
              <a:ea typeface="Kozuka Gothic Pro EL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0063" b="6080"/>
          <a:stretch/>
        </p:blipFill>
        <p:spPr>
          <a:xfrm>
            <a:off x="539552" y="1484784"/>
            <a:ext cx="8396131" cy="396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27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Rectangle 7"/>
          <p:cNvSpPr>
            <a:spLocks noChangeArrowheads="1"/>
          </p:cNvSpPr>
          <p:nvPr/>
        </p:nvSpPr>
        <p:spPr bwMode="auto">
          <a:xfrm>
            <a:off x="2105819" y="2058987"/>
            <a:ext cx="4932362" cy="649288"/>
          </a:xfrm>
          <a:prstGeom prst="rect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/>
            <a:r>
              <a:rPr lang="en-GB" sz="2400">
                <a:solidFill>
                  <a:schemeClr val="bg1"/>
                </a:solidFill>
                <a:latin typeface="Kozuka Gothic Pro EL" pitchFamily="34" charset="-128"/>
                <a:ea typeface="Kozuka Gothic Pro EL" pitchFamily="34" charset="-128"/>
              </a:rPr>
              <a:t>IN HOUSE</a:t>
            </a:r>
          </a:p>
        </p:txBody>
      </p:sp>
      <p:sp>
        <p:nvSpPr>
          <p:cNvPr id="37893" name="Rectangle 8"/>
          <p:cNvSpPr>
            <a:spLocks noChangeArrowheads="1"/>
          </p:cNvSpPr>
          <p:nvPr/>
        </p:nvSpPr>
        <p:spPr bwMode="auto">
          <a:xfrm>
            <a:off x="2087562" y="3934620"/>
            <a:ext cx="4932362" cy="649287"/>
          </a:xfrm>
          <a:prstGeom prst="rect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/>
            <a:r>
              <a:rPr lang="en-GB" sz="2400">
                <a:solidFill>
                  <a:schemeClr val="bg1"/>
                </a:solidFill>
                <a:latin typeface="Kozuka Gothic Pro EL" pitchFamily="34" charset="-128"/>
                <a:ea typeface="Kozuka Gothic Pro EL" pitchFamily="34" charset="-128"/>
              </a:rPr>
              <a:t>SAAS</a:t>
            </a:r>
          </a:p>
        </p:txBody>
      </p:sp>
      <p:sp>
        <p:nvSpPr>
          <p:cNvPr id="37894" name="Rectangle 11"/>
          <p:cNvSpPr>
            <a:spLocks noChangeArrowheads="1"/>
          </p:cNvSpPr>
          <p:nvPr/>
        </p:nvSpPr>
        <p:spPr bwMode="auto">
          <a:xfrm>
            <a:off x="2051050" y="3024980"/>
            <a:ext cx="2160588" cy="649288"/>
          </a:xfrm>
          <a:prstGeom prst="rect">
            <a:avLst/>
          </a:prstGeom>
          <a:solidFill>
            <a:srgbClr val="CCE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ECFF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Kozuka Gothic Pro EL" pitchFamily="34" charset="-128"/>
                <a:ea typeface="Kozuka Gothic Pro EL" pitchFamily="34" charset="-128"/>
              </a:rPr>
              <a:t>LOG FILE</a:t>
            </a:r>
          </a:p>
        </p:txBody>
      </p:sp>
      <p:sp>
        <p:nvSpPr>
          <p:cNvPr id="37895" name="Rectangle 12"/>
          <p:cNvSpPr>
            <a:spLocks noChangeArrowheads="1"/>
          </p:cNvSpPr>
          <p:nvPr/>
        </p:nvSpPr>
        <p:spPr bwMode="auto">
          <a:xfrm>
            <a:off x="4859337" y="2993231"/>
            <a:ext cx="2160587" cy="649287"/>
          </a:xfrm>
          <a:prstGeom prst="rect">
            <a:avLst/>
          </a:prstGeom>
          <a:solidFill>
            <a:srgbClr val="CCE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ECFF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/>
            <a:r>
              <a:rPr lang="en-GB" sz="2400">
                <a:solidFill>
                  <a:schemeClr val="bg1"/>
                </a:solidFill>
                <a:latin typeface="Kozuka Gothic Pro EL" pitchFamily="34" charset="-128"/>
                <a:ea typeface="Kozuka Gothic Pro EL" pitchFamily="34" charset="-128"/>
              </a:rPr>
              <a:t>COOKIE</a:t>
            </a:r>
          </a:p>
        </p:txBody>
      </p:sp>
      <p:sp>
        <p:nvSpPr>
          <p:cNvPr id="37896" name="Rectangle 13"/>
          <p:cNvSpPr>
            <a:spLocks noChangeArrowheads="1"/>
          </p:cNvSpPr>
          <p:nvPr/>
        </p:nvSpPr>
        <p:spPr bwMode="auto">
          <a:xfrm>
            <a:off x="2051050" y="4844259"/>
            <a:ext cx="2160588" cy="649288"/>
          </a:xfrm>
          <a:prstGeom prst="rect">
            <a:avLst/>
          </a:prstGeom>
          <a:solidFill>
            <a:srgbClr val="CCE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ECFF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Kozuka Gothic Pro EL" pitchFamily="34" charset="-128"/>
                <a:ea typeface="Kozuka Gothic Pro EL" pitchFamily="34" charset="-128"/>
              </a:rPr>
              <a:t>LOG FILE</a:t>
            </a:r>
          </a:p>
        </p:txBody>
      </p:sp>
      <p:sp>
        <p:nvSpPr>
          <p:cNvPr id="37897" name="Rectangle 14"/>
          <p:cNvSpPr>
            <a:spLocks noChangeArrowheads="1"/>
          </p:cNvSpPr>
          <p:nvPr/>
        </p:nvSpPr>
        <p:spPr bwMode="auto">
          <a:xfrm>
            <a:off x="4859336" y="4868863"/>
            <a:ext cx="2160587" cy="649287"/>
          </a:xfrm>
          <a:prstGeom prst="rect">
            <a:avLst/>
          </a:prstGeom>
          <a:solidFill>
            <a:srgbClr val="CCE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ECFF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/>
            <a:r>
              <a:rPr lang="en-GB" sz="2400">
                <a:solidFill>
                  <a:schemeClr val="bg1"/>
                </a:solidFill>
                <a:latin typeface="Kozuka Gothic Pro EL" pitchFamily="34" charset="-128"/>
                <a:ea typeface="Kozuka Gothic Pro EL" pitchFamily="34" charset="-128"/>
              </a:rPr>
              <a:t>COOKIE</a:t>
            </a:r>
          </a:p>
        </p:txBody>
      </p:sp>
      <p:pic>
        <p:nvPicPr>
          <p:cNvPr id="37898" name="Picture 15" descr="MC900442153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273" y="3137296"/>
            <a:ext cx="4318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9" name="Picture 16" descr="MC900442153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381" y="4977606"/>
            <a:ext cx="4318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De rapporteringsomgeving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2955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Meting per kanaal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Deel 2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3963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SzPct val="80000"/>
              <a:buFont typeface="Wingdings" pitchFamily="2" charset="2"/>
              <a:buNone/>
            </a:pPr>
            <a:r>
              <a:rPr lang="en-GB" sz="7100" smtClean="0">
                <a:latin typeface="Kozuka Gothic Pro EL" pitchFamily="34" charset="-128"/>
                <a:ea typeface="Kozuka Gothic Pro EL" pitchFamily="34" charset="-128"/>
              </a:rPr>
              <a:t>Websites</a:t>
            </a:r>
            <a:endParaRPr lang="nl-BE" sz="1400" smtClean="0">
              <a:solidFill>
                <a:srgbClr val="404040"/>
              </a:solidFill>
              <a:latin typeface="Kozuka Gothic Pro EL" pitchFamily="34" charset="-128"/>
              <a:ea typeface="Kozuka Gothic Pro EL" pitchFamily="34" charset="-128"/>
            </a:endParaRPr>
          </a:p>
          <a:p>
            <a:pPr marL="514350" indent="-514350" eaLnBrk="1" hangingPunct="1">
              <a:buFont typeface="Arial" charset="0"/>
              <a:buAutoNum type="arabicPeriod"/>
            </a:pPr>
            <a:endParaRPr lang="nl-BE" sz="1400" smtClean="0">
              <a:solidFill>
                <a:srgbClr val="404040"/>
              </a:solidFill>
              <a:latin typeface="Kozuka Gothic Pro EL" pitchFamily="34" charset="-128"/>
              <a:ea typeface="Kozuka Gothic Pro EL" pitchFamily="34" charset="-128"/>
            </a:endParaRPr>
          </a:p>
          <a:p>
            <a:pPr marL="514350" indent="-514350" eaLnBrk="1" hangingPunct="1">
              <a:buFont typeface="Arial" charset="0"/>
              <a:buAutoNum type="arabicPeriod"/>
            </a:pPr>
            <a:endParaRPr lang="nl-BE" sz="1400" smtClean="0">
              <a:solidFill>
                <a:srgbClr val="404040"/>
              </a:solidFill>
              <a:latin typeface="Kozuka Gothic Pro EL" pitchFamily="34" charset="-128"/>
              <a:ea typeface="Kozuka Gothic Pro EL" pitchFamily="34" charset="-128"/>
            </a:endParaRPr>
          </a:p>
        </p:txBody>
      </p:sp>
      <p:sp>
        <p:nvSpPr>
          <p:cNvPr id="142340" name="Rectangle 4"/>
          <p:cNvSpPr>
            <a:spLocks noChangeArrowheads="1"/>
          </p:cNvSpPr>
          <p:nvPr/>
        </p:nvSpPr>
        <p:spPr bwMode="auto">
          <a:xfrm>
            <a:off x="3059113" y="4294188"/>
            <a:ext cx="5689600" cy="71437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090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6" descr="1269406469-3GMWOL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108" y="1197734"/>
            <a:ext cx="7103967" cy="5328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Text Box 8"/>
          <p:cNvSpPr txBox="1">
            <a:spLocks noChangeArrowheads="1"/>
          </p:cNvSpPr>
          <p:nvPr/>
        </p:nvSpPr>
        <p:spPr bwMode="auto">
          <a:xfrm>
            <a:off x="2445686" y="5649338"/>
            <a:ext cx="296747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sz="3200" dirty="0" err="1" smtClean="0">
                <a:solidFill>
                  <a:schemeClr val="bg1"/>
                </a:solidFill>
                <a:latin typeface="Kozuka Gothic Pro EL" pitchFamily="34" charset="-128"/>
                <a:ea typeface="Kozuka Gothic Pro EL" pitchFamily="34" charset="-128"/>
              </a:rPr>
              <a:t>Zoek</a:t>
            </a:r>
            <a:r>
              <a:rPr lang="en-GB" sz="3200" dirty="0" smtClean="0">
                <a:solidFill>
                  <a:schemeClr val="bg1"/>
                </a:solidFill>
                <a:latin typeface="Kozuka Gothic Pro EL" pitchFamily="34" charset="-128"/>
                <a:ea typeface="Kozuka Gothic Pro EL" pitchFamily="34" charset="-128"/>
              </a:rPr>
              <a:t> het </a:t>
            </a:r>
            <a:r>
              <a:rPr lang="en-GB" sz="3200" dirty="0" err="1" smtClean="0">
                <a:solidFill>
                  <a:schemeClr val="bg1"/>
                </a:solidFill>
                <a:latin typeface="Kozuka Gothic Pro EL" pitchFamily="34" charset="-128"/>
                <a:ea typeface="Kozuka Gothic Pro EL" pitchFamily="34" charset="-128"/>
              </a:rPr>
              <a:t>konijn</a:t>
            </a:r>
            <a:endParaRPr lang="en-GB" sz="3200" dirty="0">
              <a:solidFill>
                <a:schemeClr val="bg1"/>
              </a:solidFill>
              <a:latin typeface="Kozuka Gothic Pro EL" pitchFamily="34" charset="-128"/>
              <a:ea typeface="Kozuka Gothic Pro EL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200" dirty="0" smtClean="0"/>
              <a:t>Een verhaal van een bos, bomen en een pad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361726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Text Box 4"/>
          <p:cNvSpPr txBox="1">
            <a:spLocks noChangeArrowheads="1"/>
          </p:cNvSpPr>
          <p:nvPr/>
        </p:nvSpPr>
        <p:spPr bwMode="auto">
          <a:xfrm>
            <a:off x="468313" y="1291890"/>
            <a:ext cx="8319713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sz="2400" b="1" dirty="0">
                <a:latin typeface="Kozuka Gothic Pro EL" pitchFamily="34" charset="-128"/>
                <a:ea typeface="Kozuka Gothic Pro EL" pitchFamily="34" charset="-128"/>
              </a:rPr>
              <a:t>Bounce ratio</a:t>
            </a:r>
          </a:p>
          <a:p>
            <a:pPr eaLnBrk="1" hangingPunct="1"/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lvl="1" eaLnBrk="1" hangingPunct="1">
              <a:buFontTx/>
              <a:buChar char="•"/>
            </a:pP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Hoeveel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mensen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verlaten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de website op de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eerste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pagina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lvl="2" eaLnBrk="1" hangingPunct="1">
              <a:buFontTx/>
              <a:buChar char="•"/>
            </a:pP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Geen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interesse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lvl="2" eaLnBrk="1" hangingPunct="1">
              <a:buFontTx/>
              <a:buChar char="•"/>
            </a:pP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Technische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issues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lvl="2" eaLnBrk="1" hangingPunct="1">
              <a:buFontTx/>
              <a:buChar char="•"/>
            </a:pP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Verkeerd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publiek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/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/>
            <a:r>
              <a:rPr lang="en-GB" sz="2400" b="1" dirty="0" err="1" smtClean="0">
                <a:latin typeface="Kozuka Gothic Pro EL" pitchFamily="34" charset="-128"/>
                <a:ea typeface="Kozuka Gothic Pro EL" pitchFamily="34" charset="-128"/>
              </a:rPr>
              <a:t>Pagina</a:t>
            </a:r>
            <a:r>
              <a:rPr lang="en-GB" sz="2400" b="1" dirty="0" smtClean="0">
                <a:latin typeface="Kozuka Gothic Pro EL" pitchFamily="34" charset="-128"/>
                <a:ea typeface="Kozuka Gothic Pro EL" pitchFamily="34" charset="-128"/>
              </a:rPr>
              <a:t> views</a:t>
            </a:r>
            <a:endParaRPr lang="en-GB" sz="2400" b="1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/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lvl="1" eaLnBrk="1" hangingPunct="1">
              <a:buFontTx/>
              <a:buChar char="•"/>
            </a:pP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Hoeveel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pagina’s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werden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bekeken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lvl="1" eaLnBrk="1" hangingPunct="1">
              <a:buFontTx/>
              <a:buChar char="•"/>
            </a:pP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Hoeveel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pagina’s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per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bezoeker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werden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bekeken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lvl="1" eaLnBrk="1" hangingPunct="1">
              <a:buFontTx/>
              <a:buChar char="•"/>
            </a:pP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Hoeveel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pagina’s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werden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bekeken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per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categorie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/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thema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/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sectie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van website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lvl="2" eaLnBrk="1" hangingPunct="1">
              <a:buFontTx/>
              <a:buChar char="•"/>
            </a:pP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Interesante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inhoud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vs.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te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gecompliceerde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website</a:t>
            </a:r>
          </a:p>
          <a:p>
            <a:pPr lvl="2" eaLnBrk="1" hangingPunct="1">
              <a:buFontTx/>
              <a:buChar char="•"/>
            </a:pP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 engagement index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Websites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3972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Text Box 4"/>
          <p:cNvSpPr txBox="1">
            <a:spLocks noChangeArrowheads="1"/>
          </p:cNvSpPr>
          <p:nvPr/>
        </p:nvSpPr>
        <p:spPr bwMode="auto">
          <a:xfrm>
            <a:off x="132167" y="1255459"/>
            <a:ext cx="5998758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Bezoekers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vs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unieke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bezoekers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/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lvl="1" eaLnBrk="1" hangingPunct="1">
              <a:buFontTx/>
              <a:buChar char="•"/>
            </a:pP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Hoe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vaak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komen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bezoekers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terug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in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een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tijdspanne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lvl="1" eaLnBrk="1" hangingPunct="1">
              <a:buFontTx/>
              <a:buChar char="•"/>
            </a:pP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 1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unieke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bezoeker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kan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 </a:t>
            </a: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x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aantal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bezoekers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lvl="2" eaLnBrk="1" hangingPunct="1">
              <a:buFontTx/>
              <a:buChar char="•"/>
            </a:pP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 Engagement </a:t>
            </a:r>
          </a:p>
          <a:p>
            <a:pPr lvl="2" eaLnBrk="1" hangingPunct="1">
              <a:buFontTx/>
              <a:buChar char="•"/>
            </a:pP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verkoopscyclus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/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/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Tijd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gespendeerd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per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bezoeker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/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lvl="1" eaLnBrk="1" hangingPunct="1">
              <a:buFontTx/>
              <a:buChar char="•"/>
            </a:pP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Hoe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lang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bleef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een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bezoeker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op de website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lvl="1" eaLnBrk="1" hangingPunct="1">
              <a:buFontTx/>
              <a:buChar char="•"/>
            </a:pP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Gemiddelde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+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langste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/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kortste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/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/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Bronnen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/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lvl="1" eaLnBrk="1" hangingPunct="1">
              <a:buFontTx/>
              <a:buChar char="•"/>
            </a:pP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Waar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komen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onze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bezoekers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vandaan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lvl="2" eaLnBrk="1" hangingPunct="1">
              <a:buFontTx/>
              <a:buChar char="•"/>
            </a:pP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geografische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bron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(IP sniffing)</a:t>
            </a:r>
          </a:p>
          <a:p>
            <a:pPr lvl="2" eaLnBrk="1" hangingPunct="1">
              <a:buFontTx/>
              <a:buChar char="•"/>
            </a:pP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 website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voor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de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jouwe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lvl="2" eaLnBrk="1" hangingPunct="1">
              <a:buFontTx/>
              <a:buChar char="•"/>
            </a:pP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Welk keyword of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welke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campagne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</p:txBody>
      </p:sp>
      <p:pic>
        <p:nvPicPr>
          <p:cNvPr id="4301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925" y="1641475"/>
            <a:ext cx="2905125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3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328" y="3004021"/>
            <a:ext cx="2828925" cy="158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4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450" y="4585171"/>
            <a:ext cx="3276600" cy="151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88900"/>
            <a:ext cx="8229600" cy="1143000"/>
          </a:xfrm>
        </p:spPr>
        <p:txBody>
          <a:bodyPr/>
          <a:lstStyle/>
          <a:p>
            <a:r>
              <a:rPr lang="nl-BE" dirty="0" smtClean="0"/>
              <a:t>Websites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9052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4551" t="25725" r="20562" b="24926"/>
          <a:stretch/>
        </p:blipFill>
        <p:spPr>
          <a:xfrm>
            <a:off x="1043608" y="1052736"/>
            <a:ext cx="7632848" cy="4720314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Geografische bron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8251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634612"/>
            <a:ext cx="5219700" cy="194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192333" y="1174322"/>
            <a:ext cx="5224315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Andere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metingen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/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lvl="1" eaLnBrk="1" hangingPunct="1">
              <a:buFontTx/>
              <a:buChar char="•"/>
            </a:pP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Technisch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lvl="2" eaLnBrk="1" hangingPunct="1">
              <a:buFontTx/>
              <a:buChar char="•"/>
            </a:pP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Schermafmeting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en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kleuren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lvl="2" eaLnBrk="1" hangingPunct="1">
              <a:buFontTx/>
              <a:buChar char="•"/>
            </a:pP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 Internet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connectie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lvl="2" eaLnBrk="1" hangingPunct="1">
              <a:buFontTx/>
              <a:buChar char="•"/>
            </a:pP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 Apps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geactiveerd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(flash, JavaScript, </a:t>
            </a:r>
            <a:r>
              <a:rPr lang="en-GB" dirty="0" err="1">
                <a:latin typeface="Kozuka Gothic Pro EL" pitchFamily="34" charset="-128"/>
                <a:ea typeface="Kozuka Gothic Pro EL" pitchFamily="34" charset="-128"/>
              </a:rPr>
              <a:t>etc</a:t>
            </a: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)</a:t>
            </a:r>
          </a:p>
          <a:p>
            <a:pPr lvl="2" eaLnBrk="1" hangingPunct="1">
              <a:buFontTx/>
              <a:buChar char="•"/>
            </a:pP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browser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gebruik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lvl="1" eaLnBrk="1" hangingPunct="1">
              <a:buFontTx/>
              <a:buChar char="•"/>
            </a:pP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Geografie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lvl="2" eaLnBrk="1" hangingPunct="1">
              <a:buFontTx/>
              <a:buChar char="•"/>
            </a:pP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Landen </a:t>
            </a: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/ map (IP sniffing)</a:t>
            </a:r>
          </a:p>
          <a:p>
            <a:pPr lvl="2" eaLnBrk="1" hangingPunct="1">
              <a:buFontTx/>
              <a:buChar char="•"/>
            </a:pP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Talen </a:t>
            </a: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(OS/browser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instellingen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)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lvl="1" eaLnBrk="1" hangingPunct="1">
              <a:buFontTx/>
              <a:buChar char="•"/>
            </a:pP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Mobiel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lvl="2" eaLnBrk="1" hangingPunct="1">
              <a:buFontTx/>
              <a:buChar char="•"/>
            </a:pP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Platformen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/Operating </a:t>
            </a: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system</a:t>
            </a:r>
          </a:p>
          <a:p>
            <a:pPr lvl="2" eaLnBrk="1" hangingPunct="1">
              <a:buFontTx/>
              <a:buChar char="•"/>
            </a:pP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Mobiel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toestel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</p:txBody>
      </p:sp>
      <p:sp>
        <p:nvSpPr>
          <p:cNvPr id="45061" name="Text Box 6"/>
          <p:cNvSpPr txBox="1">
            <a:spLocks noChangeArrowheads="1"/>
          </p:cNvSpPr>
          <p:nvPr/>
        </p:nvSpPr>
        <p:spPr bwMode="auto">
          <a:xfrm>
            <a:off x="5940425" y="1772643"/>
            <a:ext cx="251936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Interessant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als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je mini/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mobiele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sites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maakt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Websites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2505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SzPct val="80000"/>
              <a:buFont typeface="Wingdings" pitchFamily="2" charset="2"/>
              <a:buNone/>
            </a:pPr>
            <a:r>
              <a:rPr lang="en-GB" sz="7100" smtClean="0">
                <a:latin typeface="Kozuka Gothic Pro EL" pitchFamily="34" charset="-128"/>
                <a:ea typeface="Kozuka Gothic Pro EL" pitchFamily="34" charset="-128"/>
              </a:rPr>
              <a:t>E-commerce</a:t>
            </a:r>
            <a:endParaRPr lang="nl-BE" sz="1400" smtClean="0">
              <a:solidFill>
                <a:srgbClr val="404040"/>
              </a:solidFill>
              <a:latin typeface="Kozuka Gothic Pro EL" pitchFamily="34" charset="-128"/>
              <a:ea typeface="Kozuka Gothic Pro EL" pitchFamily="34" charset="-128"/>
            </a:endParaRPr>
          </a:p>
          <a:p>
            <a:pPr marL="514350" indent="-514350" eaLnBrk="1" hangingPunct="1">
              <a:buFont typeface="Arial" charset="0"/>
              <a:buAutoNum type="arabicPeriod"/>
            </a:pPr>
            <a:endParaRPr lang="nl-BE" sz="1400" smtClean="0">
              <a:solidFill>
                <a:srgbClr val="404040"/>
              </a:solidFill>
              <a:latin typeface="Kozuka Gothic Pro EL" pitchFamily="34" charset="-128"/>
              <a:ea typeface="Kozuka Gothic Pro EL" pitchFamily="34" charset="-128"/>
            </a:endParaRPr>
          </a:p>
          <a:p>
            <a:pPr marL="514350" indent="-514350" eaLnBrk="1" hangingPunct="1">
              <a:buFont typeface="Arial" charset="0"/>
              <a:buAutoNum type="arabicPeriod"/>
            </a:pPr>
            <a:endParaRPr lang="nl-BE" sz="1400" smtClean="0">
              <a:solidFill>
                <a:srgbClr val="404040"/>
              </a:solidFill>
              <a:latin typeface="Kozuka Gothic Pro EL" pitchFamily="34" charset="-128"/>
              <a:ea typeface="Kozuka Gothic Pro EL" pitchFamily="34" charset="-128"/>
            </a:endParaRPr>
          </a:p>
        </p:txBody>
      </p:sp>
      <p:sp>
        <p:nvSpPr>
          <p:cNvPr id="152580" name="Rectangle 4"/>
          <p:cNvSpPr>
            <a:spLocks noChangeArrowheads="1"/>
          </p:cNvSpPr>
          <p:nvPr/>
        </p:nvSpPr>
        <p:spPr bwMode="auto">
          <a:xfrm>
            <a:off x="3059113" y="4294188"/>
            <a:ext cx="5689600" cy="71437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044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latin typeface="Calibri" charset="0"/>
              </a:rPr>
              <a:t>Leerprogramma</a:t>
            </a:r>
            <a:endParaRPr lang="nl-NL" dirty="0">
              <a:latin typeface="Calibri" charset="0"/>
            </a:endParaRPr>
          </a:p>
        </p:txBody>
      </p:sp>
      <p:sp>
        <p:nvSpPr>
          <p:cNvPr id="15363" name="Tijdelijke aanduiding voor inhoud 2"/>
          <p:cNvSpPr>
            <a:spLocks noGrp="1"/>
          </p:cNvSpPr>
          <p:nvPr>
            <p:ph idx="1"/>
          </p:nvPr>
        </p:nvSpPr>
        <p:spPr>
          <a:xfrm>
            <a:off x="782058" y="1417638"/>
            <a:ext cx="8229600" cy="4525963"/>
          </a:xfrm>
        </p:spPr>
        <p:txBody>
          <a:bodyPr/>
          <a:lstStyle/>
          <a:p>
            <a:r>
              <a:rPr lang="nl-NL" sz="2800" dirty="0" smtClean="0">
                <a:latin typeface="Calibri" charset="0"/>
              </a:rPr>
              <a:t>Week 1: inleiding en hoe begin je er aan</a:t>
            </a:r>
          </a:p>
          <a:p>
            <a:r>
              <a:rPr lang="nl-NL" sz="2800" dirty="0" smtClean="0">
                <a:latin typeface="Calibri" charset="0"/>
              </a:rPr>
              <a:t>Week 2: Website marketing</a:t>
            </a:r>
          </a:p>
          <a:p>
            <a:r>
              <a:rPr lang="nl-NL" sz="2800" dirty="0" smtClean="0">
                <a:latin typeface="Calibri" charset="0"/>
              </a:rPr>
              <a:t>Week 3: SEO (zoekmachines)</a:t>
            </a:r>
          </a:p>
          <a:p>
            <a:r>
              <a:rPr lang="nl-NL" sz="2800" dirty="0" smtClean="0">
                <a:latin typeface="Calibri" charset="0"/>
              </a:rPr>
              <a:t>Week 4: Sociale media</a:t>
            </a:r>
          </a:p>
          <a:p>
            <a:r>
              <a:rPr lang="nl-NL" sz="2800" dirty="0" smtClean="0">
                <a:solidFill>
                  <a:srgbClr val="58A618"/>
                </a:solidFill>
                <a:latin typeface="Calibri" charset="0"/>
              </a:rPr>
              <a:t>Week 5: Meetbaar adverteren</a:t>
            </a:r>
          </a:p>
          <a:p>
            <a:r>
              <a:rPr lang="nl-NL" sz="2800" dirty="0" smtClean="0">
                <a:latin typeface="Calibri" charset="0"/>
              </a:rPr>
              <a:t>Week 6: E-mail marketing</a:t>
            </a:r>
          </a:p>
          <a:p>
            <a:r>
              <a:rPr lang="nl-NL" sz="2800" dirty="0" smtClean="0">
                <a:latin typeface="Calibri" charset="0"/>
              </a:rPr>
              <a:t>Week 7: Mobiele marketing</a:t>
            </a:r>
          </a:p>
          <a:p>
            <a:r>
              <a:rPr lang="nl-NL" sz="2800" dirty="0" smtClean="0">
                <a:latin typeface="Calibri" charset="0"/>
              </a:rPr>
              <a:t>Week 8: Coaching sessie digitaal marketing plan</a:t>
            </a:r>
          </a:p>
          <a:p>
            <a:r>
              <a:rPr lang="nl-NL" sz="2800" dirty="0" smtClean="0">
                <a:latin typeface="Calibri" charset="0"/>
              </a:rPr>
              <a:t>Week 9: presentaties marketing plannen</a:t>
            </a:r>
            <a:endParaRPr lang="nl-NL" sz="28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55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Text Box 4"/>
          <p:cNvSpPr txBox="1">
            <a:spLocks noChangeArrowheads="1"/>
          </p:cNvSpPr>
          <p:nvPr/>
        </p:nvSpPr>
        <p:spPr bwMode="auto">
          <a:xfrm>
            <a:off x="611188" y="1557338"/>
            <a:ext cx="7897545" cy="4431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sz="2400" b="1" dirty="0" err="1" smtClean="0">
                <a:latin typeface="Kozuka Gothic Pro EL" pitchFamily="34" charset="-128"/>
                <a:ea typeface="Kozuka Gothic Pro EL" pitchFamily="34" charset="-128"/>
              </a:rPr>
              <a:t>Conversie</a:t>
            </a:r>
            <a:endParaRPr lang="en-GB" sz="2400" b="1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/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Hoeveel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mensen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kochten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in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relatie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met het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aantal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bezoekers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lvl="1" eaLnBrk="1" hangingPunct="1">
              <a:buFontTx/>
              <a:buChar char="•"/>
            </a:pP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v.b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. </a:t>
            </a: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200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mensen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kopen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&amp; </a:t>
            </a: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2000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bezoekers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-&gt;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conversie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is 10%</a:t>
            </a:r>
          </a:p>
          <a:p>
            <a:pPr lvl="1" eaLnBrk="1" hangingPunct="1">
              <a:buFontTx/>
              <a:buChar char="•"/>
            </a:pP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Conversieratio’s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kunnen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erg divers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zijn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,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er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is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geen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gouden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regel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lvl="1" eaLnBrk="1" hangingPunct="1">
              <a:buFontTx/>
              <a:buChar char="•"/>
            </a:pP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Meer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conversie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=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niet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door de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instroom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te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verhogen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, maar door het pad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te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optimaliseren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lvl="1" eaLnBrk="1" hangingPunct="1">
              <a:buFontTx/>
              <a:buChar char="•"/>
            </a:pP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/>
            <a:r>
              <a:rPr lang="en-GB" sz="2400" b="1" dirty="0" err="1" smtClean="0">
                <a:latin typeface="Kozuka Gothic Pro EL" pitchFamily="34" charset="-128"/>
                <a:ea typeface="Kozuka Gothic Pro EL" pitchFamily="34" charset="-128"/>
              </a:rPr>
              <a:t>Verkoop</a:t>
            </a:r>
            <a:endParaRPr lang="en-GB" sz="2400" b="1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/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Hoeveel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producten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werden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verkocht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lvl="1" eaLnBrk="1" hangingPunct="1">
              <a:buFontTx/>
              <a:buChar char="•"/>
            </a:pP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Per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tijdseenheid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lvl="1" eaLnBrk="1" hangingPunct="1">
              <a:buFontTx/>
              <a:buChar char="•"/>
            </a:pP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jaar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per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jaar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lvl="1" eaLnBrk="1" hangingPunct="1">
              <a:buFontTx/>
              <a:buChar char="•"/>
            </a:pP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 year to date</a:t>
            </a:r>
          </a:p>
          <a:p>
            <a:pPr lvl="1" eaLnBrk="1" hangingPunct="1">
              <a:buFontTx/>
              <a:buChar char="•"/>
            </a:pP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 per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productcategorie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</p:txBody>
      </p:sp>
      <p:sp>
        <p:nvSpPr>
          <p:cNvPr id="47108" name="AutoShape 5"/>
          <p:cNvSpPr>
            <a:spLocks/>
          </p:cNvSpPr>
          <p:nvPr/>
        </p:nvSpPr>
        <p:spPr bwMode="auto">
          <a:xfrm>
            <a:off x="4559960" y="3541396"/>
            <a:ext cx="287337" cy="2447925"/>
          </a:xfrm>
          <a:prstGeom prst="rightBrace">
            <a:avLst>
              <a:gd name="adj1" fmla="val 70995"/>
              <a:gd name="adj2" fmla="val 50000"/>
            </a:avLst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47109" name="Text Box 6"/>
          <p:cNvSpPr txBox="1">
            <a:spLocks noChangeArrowheads="1"/>
          </p:cNvSpPr>
          <p:nvPr/>
        </p:nvSpPr>
        <p:spPr bwMode="auto">
          <a:xfrm>
            <a:off x="4848850" y="4562174"/>
            <a:ext cx="42951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dirty="0" err="1" smtClean="0">
                <a:solidFill>
                  <a:schemeClr val="accent2"/>
                </a:solidFill>
                <a:latin typeface="Kozuka Gothic Pro EL" pitchFamily="34" charset="-128"/>
                <a:ea typeface="Kozuka Gothic Pro EL" pitchFamily="34" charset="-128"/>
              </a:rPr>
              <a:t>Moeilijker</a:t>
            </a:r>
            <a:r>
              <a:rPr lang="en-GB" dirty="0" smtClean="0">
                <a:solidFill>
                  <a:schemeClr val="accent2"/>
                </a:solidFill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solidFill>
                  <a:schemeClr val="accent2"/>
                </a:solidFill>
                <a:latin typeface="Kozuka Gothic Pro EL" pitchFamily="34" charset="-128"/>
                <a:ea typeface="Kozuka Gothic Pro EL" pitchFamily="34" charset="-128"/>
              </a:rPr>
              <a:t>te</a:t>
            </a:r>
            <a:r>
              <a:rPr lang="en-GB" dirty="0" smtClean="0">
                <a:solidFill>
                  <a:schemeClr val="accent2"/>
                </a:solidFill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solidFill>
                  <a:schemeClr val="accent2"/>
                </a:solidFill>
                <a:latin typeface="Kozuka Gothic Pro EL" pitchFamily="34" charset="-128"/>
                <a:ea typeface="Kozuka Gothic Pro EL" pitchFamily="34" charset="-128"/>
              </a:rPr>
              <a:t>verzamelen</a:t>
            </a:r>
            <a:r>
              <a:rPr lang="en-GB" dirty="0" smtClean="0">
                <a:solidFill>
                  <a:schemeClr val="accent2"/>
                </a:solidFill>
                <a:latin typeface="Kozuka Gothic Pro EL" pitchFamily="34" charset="-128"/>
                <a:ea typeface="Kozuka Gothic Pro EL" pitchFamily="34" charset="-128"/>
              </a:rPr>
              <a:t> met gratis tools</a:t>
            </a:r>
            <a:endParaRPr lang="en-GB" dirty="0">
              <a:solidFill>
                <a:schemeClr val="accent2"/>
              </a:solidFill>
              <a:latin typeface="Kozuka Gothic Pro EL" pitchFamily="34" charset="-128"/>
              <a:ea typeface="Kozuka Gothic Pro EL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E-commerce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4616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Text Box 3"/>
          <p:cNvSpPr txBox="1">
            <a:spLocks noChangeArrowheads="1"/>
          </p:cNvSpPr>
          <p:nvPr/>
        </p:nvSpPr>
        <p:spPr bwMode="auto">
          <a:xfrm>
            <a:off x="876299" y="1294093"/>
            <a:ext cx="4824413" cy="4431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sz="2400" b="1" dirty="0" err="1" smtClean="0">
                <a:latin typeface="Kozuka Gothic Pro EL" pitchFamily="34" charset="-128"/>
                <a:ea typeface="Kozuka Gothic Pro EL" pitchFamily="34" charset="-128"/>
              </a:rPr>
              <a:t>Verkooptrechter</a:t>
            </a:r>
            <a:r>
              <a:rPr lang="en-GB" sz="2400" b="1" dirty="0" smtClean="0">
                <a:latin typeface="Kozuka Gothic Pro EL" pitchFamily="34" charset="-128"/>
                <a:ea typeface="Kozuka Gothic Pro EL" pitchFamily="34" charset="-128"/>
              </a:rPr>
              <a:t> (sales funnel)</a:t>
            </a:r>
            <a:endParaRPr lang="en-GB" sz="2400" b="1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/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Wat is je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verkoopstrechter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?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Welke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pagina’s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/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secties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bezoeken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gebruikers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alvorens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te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kopen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?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Wie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haakt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waar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af</a:t>
            </a:r>
            <a:r>
              <a:rPr lang="nl-BE" dirty="0" smtClean="0">
                <a:latin typeface="Kozuka Gothic Pro EL" pitchFamily="34" charset="-128"/>
                <a:ea typeface="Kozuka Gothic Pro EL" pitchFamily="34" charset="-128"/>
              </a:rPr>
              <a:t>?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Wie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haakt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waarom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af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? (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v.b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.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selectie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van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een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taal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in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een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formulier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)</a:t>
            </a:r>
          </a:p>
          <a:p>
            <a:pPr lvl="1" eaLnBrk="1" hangingPunct="1">
              <a:buFontTx/>
              <a:buChar char="•"/>
            </a:pP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Basis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voor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re-design websites</a:t>
            </a:r>
          </a:p>
          <a:p>
            <a:pPr lvl="1" eaLnBrk="1" hangingPunct="1">
              <a:buFontTx/>
              <a:buChar char="•"/>
            </a:pP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 Basis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voor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A/B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testformaten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/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/>
            <a:r>
              <a:rPr lang="en-GB" sz="2400" b="1" dirty="0" err="1" smtClean="0">
                <a:latin typeface="Kozuka Gothic Pro EL" pitchFamily="34" charset="-128"/>
                <a:ea typeface="Kozuka Gothic Pro EL" pitchFamily="34" charset="-128"/>
              </a:rPr>
              <a:t>Verkoopactivatie</a:t>
            </a:r>
            <a:endParaRPr lang="en-GB" sz="2400" b="1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Hoeveel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mensen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kopen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na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heractivatie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Additionele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verkopen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(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evolutie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) 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</p:txBody>
      </p:sp>
      <p:pic>
        <p:nvPicPr>
          <p:cNvPr id="48132" name="Picture 9" descr="funn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399" y="533381"/>
            <a:ext cx="2857500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3" name="Picture 11" descr="salesfunnel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632" y="3571856"/>
            <a:ext cx="3694807" cy="2780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E-commerce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4634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5" name="Picture 10" descr="webanalyse-pfadanaly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4871"/>
            <a:ext cx="8424748" cy="6206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488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9" name="Picture 3" descr="webanalyse-convers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813" y="1593884"/>
            <a:ext cx="6697663" cy="476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0" name="Text Box 4"/>
          <p:cNvSpPr txBox="1">
            <a:spLocks noChangeArrowheads="1"/>
          </p:cNvSpPr>
          <p:nvPr/>
        </p:nvSpPr>
        <p:spPr bwMode="auto">
          <a:xfrm>
            <a:off x="299124" y="5373688"/>
            <a:ext cx="163378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Conversieratio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algn="ctr" eaLnBrk="1" hangingPunct="1"/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8%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E-commerce: </a:t>
            </a:r>
            <a:r>
              <a:rPr lang="nl-BE" dirty="0" smtClean="0"/>
              <a:t>conversie </a:t>
            </a:r>
            <a:r>
              <a:rPr lang="nl-BE" dirty="0"/>
              <a:t>ratio</a:t>
            </a:r>
          </a:p>
        </p:txBody>
      </p:sp>
      <p:sp>
        <p:nvSpPr>
          <p:cNvPr id="4" name="Rechthoek 3"/>
          <p:cNvSpPr/>
          <p:nvPr/>
        </p:nvSpPr>
        <p:spPr>
          <a:xfrm>
            <a:off x="3892422" y="3244334"/>
            <a:ext cx="13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/>
              <a:t>E-commerce</a:t>
            </a:r>
          </a:p>
        </p:txBody>
      </p:sp>
    </p:spTree>
    <p:extLst>
      <p:ext uri="{BB962C8B-B14F-4D97-AF65-F5344CB8AC3E}">
        <p14:creationId xmlns:p14="http://schemas.microsoft.com/office/powerpoint/2010/main" val="388624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4" name="Picture 6" descr="abandon-cart1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47"/>
          <a:stretch/>
        </p:blipFill>
        <p:spPr bwMode="auto">
          <a:xfrm>
            <a:off x="1772500" y="141246"/>
            <a:ext cx="5995088" cy="6460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24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SzPct val="80000"/>
              <a:buFont typeface="Wingdings" pitchFamily="2" charset="2"/>
              <a:buNone/>
            </a:pPr>
            <a:r>
              <a:rPr lang="en-GB" sz="4800" dirty="0" smtClean="0">
                <a:latin typeface="Kozuka Gothic Pro EL" pitchFamily="34" charset="-128"/>
                <a:ea typeface="Kozuka Gothic Pro EL" pitchFamily="34" charset="-128"/>
              </a:rPr>
              <a:t>Search Engine Marketing</a:t>
            </a:r>
          </a:p>
          <a:p>
            <a:pPr marL="514350" indent="-514350">
              <a:buSzPct val="80000"/>
              <a:buFont typeface="Wingdings" pitchFamily="2" charset="2"/>
              <a:buNone/>
            </a:pPr>
            <a:r>
              <a:rPr lang="en-GB" sz="4800" dirty="0" smtClean="0">
                <a:latin typeface="Kozuka Gothic Pro EL" pitchFamily="34" charset="-128"/>
                <a:ea typeface="Kozuka Gothic Pro EL" pitchFamily="34" charset="-128"/>
              </a:rPr>
              <a:t>– SEA/SEM</a:t>
            </a:r>
            <a:endParaRPr lang="nl-BE" sz="1000" dirty="0" smtClean="0">
              <a:solidFill>
                <a:srgbClr val="404040"/>
              </a:solidFill>
              <a:latin typeface="Kozuka Gothic Pro EL" pitchFamily="34" charset="-128"/>
              <a:ea typeface="Kozuka Gothic Pro EL" pitchFamily="34" charset="-128"/>
            </a:endParaRPr>
          </a:p>
          <a:p>
            <a:pPr marL="514350" indent="-514350" eaLnBrk="1" hangingPunct="1">
              <a:buFont typeface="Arial" charset="0"/>
              <a:buAutoNum type="arabicPeriod"/>
            </a:pPr>
            <a:endParaRPr lang="nl-BE" sz="1000" dirty="0" smtClean="0">
              <a:solidFill>
                <a:srgbClr val="404040"/>
              </a:solidFill>
              <a:latin typeface="Kozuka Gothic Pro EL" pitchFamily="34" charset="-128"/>
              <a:ea typeface="Kozuka Gothic Pro EL" pitchFamily="34" charset="-128"/>
            </a:endParaRPr>
          </a:p>
          <a:p>
            <a:pPr marL="514350" indent="-514350" eaLnBrk="1" hangingPunct="1">
              <a:buFont typeface="Arial" charset="0"/>
              <a:buAutoNum type="arabicPeriod"/>
            </a:pPr>
            <a:endParaRPr lang="nl-BE" sz="1000" dirty="0" smtClean="0">
              <a:solidFill>
                <a:srgbClr val="404040"/>
              </a:solidFill>
              <a:latin typeface="Kozuka Gothic Pro EL" pitchFamily="34" charset="-128"/>
              <a:ea typeface="Kozuka Gothic Pro EL" pitchFamily="34" charset="-128"/>
            </a:endParaRPr>
          </a:p>
        </p:txBody>
      </p:sp>
      <p:sp>
        <p:nvSpPr>
          <p:cNvPr id="164868" name="Rectangle 4"/>
          <p:cNvSpPr>
            <a:spLocks noChangeArrowheads="1"/>
          </p:cNvSpPr>
          <p:nvPr/>
        </p:nvSpPr>
        <p:spPr bwMode="auto">
          <a:xfrm>
            <a:off x="3059113" y="4294188"/>
            <a:ext cx="5689600" cy="71437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219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Text Box 3"/>
          <p:cNvSpPr txBox="1">
            <a:spLocks noChangeArrowheads="1"/>
          </p:cNvSpPr>
          <p:nvPr/>
        </p:nvSpPr>
        <p:spPr bwMode="auto">
          <a:xfrm>
            <a:off x="78257" y="903253"/>
            <a:ext cx="3804294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Generieke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statistieken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views/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impressies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kliks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/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CPA - Cost per acquisition (in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een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verkoopsomgeving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)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kost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per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verkooptransactie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/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CPM – Cost per mille (in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een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branding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omgeving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)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kost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per 1000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impressies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/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CTR</a:t>
            </a:r>
          </a:p>
          <a:p>
            <a:pPr eaLnBrk="1" hangingPunct="1">
              <a:buFontTx/>
              <a:buChar char="•"/>
            </a:pP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 Click Through Rate –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hoeveel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mensen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klikten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vs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totale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impressies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</p:txBody>
      </p:sp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206" y="5027510"/>
            <a:ext cx="6268175" cy="1739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http://blog.prospectsoft.com/blog/wp-content/uploads/2011/03/adwords-dashboard-bi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854" y="1340768"/>
            <a:ext cx="4451141" cy="2868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4006"/>
            <a:ext cx="8229600" cy="1143000"/>
          </a:xfrm>
        </p:spPr>
        <p:txBody>
          <a:bodyPr/>
          <a:lstStyle/>
          <a:p>
            <a:r>
              <a:rPr lang="nl-BE" dirty="0" smtClean="0"/>
              <a:t>Search engine marketing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1110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6" y="2060848"/>
            <a:ext cx="9077488" cy="3984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276" name="Rectangle 4"/>
          <p:cNvSpPr>
            <a:spLocks noChangeArrowheads="1"/>
          </p:cNvSpPr>
          <p:nvPr/>
        </p:nvSpPr>
        <p:spPr bwMode="auto">
          <a:xfrm>
            <a:off x="198035" y="1295761"/>
            <a:ext cx="736742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Google </a:t>
            </a: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Insights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geeft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statistieken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waar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gebruikers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op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zoek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naar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gaan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Gebruik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het om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jezelf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te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vergelijken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met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directe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concurrenten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457200" y="34006"/>
            <a:ext cx="8229600" cy="1143000"/>
          </a:xfrm>
        </p:spPr>
        <p:txBody>
          <a:bodyPr/>
          <a:lstStyle/>
          <a:p>
            <a:r>
              <a:rPr lang="nl-BE" dirty="0" smtClean="0"/>
              <a:t>Search engine marketing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7445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SzPct val="80000"/>
              <a:buFont typeface="Wingdings" pitchFamily="2" charset="2"/>
              <a:buNone/>
            </a:pPr>
            <a:r>
              <a:rPr lang="en-GB" sz="7100" smtClean="0">
                <a:latin typeface="Kozuka Gothic Pro EL" pitchFamily="34" charset="-128"/>
                <a:ea typeface="Kozuka Gothic Pro EL" pitchFamily="34" charset="-128"/>
              </a:rPr>
              <a:t>E-mail – marketing</a:t>
            </a:r>
            <a:endParaRPr lang="nl-BE" sz="1400" smtClean="0">
              <a:solidFill>
                <a:srgbClr val="404040"/>
              </a:solidFill>
              <a:latin typeface="Kozuka Gothic Pro EL" pitchFamily="34" charset="-128"/>
              <a:ea typeface="Kozuka Gothic Pro EL" pitchFamily="34" charset="-128"/>
            </a:endParaRPr>
          </a:p>
          <a:p>
            <a:pPr marL="514350" indent="-514350" eaLnBrk="1" hangingPunct="1">
              <a:buFont typeface="Arial" charset="0"/>
              <a:buAutoNum type="arabicPeriod"/>
            </a:pPr>
            <a:endParaRPr lang="nl-BE" sz="1400" smtClean="0">
              <a:solidFill>
                <a:srgbClr val="404040"/>
              </a:solidFill>
              <a:latin typeface="Kozuka Gothic Pro EL" pitchFamily="34" charset="-128"/>
              <a:ea typeface="Kozuka Gothic Pro EL" pitchFamily="34" charset="-128"/>
            </a:endParaRPr>
          </a:p>
        </p:txBody>
      </p:sp>
      <p:sp>
        <p:nvSpPr>
          <p:cNvPr id="166916" name="Rectangle 4"/>
          <p:cNvSpPr>
            <a:spLocks noChangeArrowheads="1"/>
          </p:cNvSpPr>
          <p:nvPr/>
        </p:nvSpPr>
        <p:spPr bwMode="auto">
          <a:xfrm>
            <a:off x="3059113" y="4294188"/>
            <a:ext cx="5689600" cy="71437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423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Text Box 3"/>
          <p:cNvSpPr txBox="1">
            <a:spLocks noChangeArrowheads="1"/>
          </p:cNvSpPr>
          <p:nvPr/>
        </p:nvSpPr>
        <p:spPr bwMode="auto">
          <a:xfrm>
            <a:off x="539750" y="1547813"/>
            <a:ext cx="7920038" cy="3570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sz="3200" dirty="0" err="1" smtClean="0">
                <a:solidFill>
                  <a:schemeClr val="hlink"/>
                </a:solidFill>
                <a:latin typeface="+mn-lt"/>
                <a:ea typeface="Kozuka Gothic Pro EL" pitchFamily="34" charset="-128"/>
              </a:rPr>
              <a:t>Een</a:t>
            </a:r>
            <a:r>
              <a:rPr lang="en-GB" sz="3200" dirty="0" smtClean="0">
                <a:solidFill>
                  <a:schemeClr val="hlink"/>
                </a:solidFill>
                <a:latin typeface="+mn-lt"/>
                <a:ea typeface="Kozuka Gothic Pro EL" pitchFamily="34" charset="-128"/>
              </a:rPr>
              <a:t> </a:t>
            </a:r>
            <a:r>
              <a:rPr lang="en-GB" sz="3200" dirty="0" err="1" smtClean="0">
                <a:solidFill>
                  <a:schemeClr val="hlink"/>
                </a:solidFill>
                <a:latin typeface="+mn-lt"/>
                <a:ea typeface="Kozuka Gothic Pro EL" pitchFamily="34" charset="-128"/>
              </a:rPr>
              <a:t>kleine</a:t>
            </a:r>
            <a:r>
              <a:rPr lang="en-GB" sz="3200" dirty="0" smtClean="0">
                <a:solidFill>
                  <a:schemeClr val="hlink"/>
                </a:solidFill>
                <a:latin typeface="+mn-lt"/>
                <a:ea typeface="Kozuka Gothic Pro EL" pitchFamily="34" charset="-128"/>
              </a:rPr>
              <a:t> </a:t>
            </a:r>
            <a:r>
              <a:rPr lang="en-GB" sz="3200" dirty="0" err="1" smtClean="0">
                <a:solidFill>
                  <a:schemeClr val="hlink"/>
                </a:solidFill>
                <a:latin typeface="+mn-lt"/>
                <a:ea typeface="Kozuka Gothic Pro EL" pitchFamily="34" charset="-128"/>
              </a:rPr>
              <a:t>introductie</a:t>
            </a:r>
            <a:endParaRPr lang="en-GB" sz="3200" dirty="0">
              <a:solidFill>
                <a:schemeClr val="hlink"/>
              </a:solidFill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sz="3200" dirty="0">
              <a:solidFill>
                <a:schemeClr val="hlink"/>
              </a:solidFill>
              <a:latin typeface="+mn-lt"/>
              <a:ea typeface="Kozuka Gothic Pro EL" pitchFamily="34" charset="-128"/>
            </a:endParaRPr>
          </a:p>
          <a:p>
            <a:pPr eaLnBrk="1" hangingPunct="1"/>
            <a:r>
              <a:rPr lang="en-GB" dirty="0" smtClean="0">
                <a:latin typeface="+mn-lt"/>
                <a:ea typeface="Kozuka Gothic Pro EL" pitchFamily="34" charset="-128"/>
              </a:rPr>
              <a:t>Hoe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worden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mensen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getraceerd</a:t>
            </a:r>
            <a:r>
              <a:rPr lang="en-GB" dirty="0" smtClean="0">
                <a:latin typeface="+mn-lt"/>
                <a:ea typeface="Kozuka Gothic Pro EL" pitchFamily="34" charset="-128"/>
              </a:rPr>
              <a:t> in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een</a:t>
            </a:r>
            <a:r>
              <a:rPr lang="en-GB" dirty="0" smtClean="0">
                <a:latin typeface="+mn-lt"/>
                <a:ea typeface="Kozuka Gothic Pro EL" pitchFamily="34" charset="-128"/>
              </a:rPr>
              <a:t> e-mail?</a:t>
            </a:r>
            <a:endParaRPr lang="en-GB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dirty="0">
              <a:latin typeface="+mn-lt"/>
              <a:ea typeface="Kozuka Gothic Pro EL" pitchFamily="34" charset="-128"/>
            </a:endParaRPr>
          </a:p>
          <a:p>
            <a:pPr eaLnBrk="1" hangingPunct="1"/>
            <a:r>
              <a:rPr lang="en-GB" dirty="0" err="1" smtClean="0">
                <a:latin typeface="+mn-lt"/>
                <a:ea typeface="Kozuka Gothic Pro EL" pitchFamily="34" charset="-128"/>
              </a:rPr>
              <a:t>Een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klein</a:t>
            </a:r>
            <a:r>
              <a:rPr lang="en-GB" dirty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beeld</a:t>
            </a:r>
            <a:r>
              <a:rPr lang="en-GB" dirty="0" smtClean="0">
                <a:latin typeface="+mn-lt"/>
                <a:ea typeface="Kozuka Gothic Pro EL" pitchFamily="34" charset="-128"/>
              </a:rPr>
              <a:t> van 1 pixel word in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een</a:t>
            </a:r>
            <a:r>
              <a:rPr lang="en-GB" dirty="0" smtClean="0">
                <a:latin typeface="+mn-lt"/>
                <a:ea typeface="Kozuka Gothic Pro EL" pitchFamily="34" charset="-128"/>
              </a:rPr>
              <a:t> mail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geplaatst</a:t>
            </a:r>
            <a:endParaRPr lang="en-GB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dirty="0">
              <a:latin typeface="+mn-lt"/>
              <a:ea typeface="Kozuka Gothic Pro EL" pitchFamily="34" charset="-128"/>
            </a:endParaRPr>
          </a:p>
          <a:p>
            <a:pPr eaLnBrk="1" hangingPunct="1"/>
            <a:r>
              <a:rPr lang="en-GB" b="1" dirty="0" err="1" smtClean="0">
                <a:solidFill>
                  <a:schemeClr val="accent2"/>
                </a:solidFill>
                <a:latin typeface="+mn-lt"/>
                <a:ea typeface="Kozuka Gothic Pro EL" pitchFamily="34" charset="-128"/>
              </a:rPr>
              <a:t>Uitdaging</a:t>
            </a:r>
            <a:r>
              <a:rPr lang="en-GB" dirty="0" smtClean="0">
                <a:latin typeface="+mn-lt"/>
                <a:ea typeface="Kozuka Gothic Pro EL" pitchFamily="34" charset="-128"/>
              </a:rPr>
              <a:t>: </a:t>
            </a:r>
            <a:r>
              <a:rPr lang="en-GB" dirty="0">
                <a:latin typeface="+mn-lt"/>
                <a:ea typeface="Kozuka Gothic Pro EL" pitchFamily="34" charset="-128"/>
              </a:rPr>
              <a:t>90%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en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meer</a:t>
            </a:r>
            <a:r>
              <a:rPr lang="en-GB" dirty="0" smtClean="0">
                <a:latin typeface="+mn-lt"/>
                <a:ea typeface="Kozuka Gothic Pro EL" pitchFamily="34" charset="-128"/>
              </a:rPr>
              <a:t> e-mail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klanten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blokkeren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foto’s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automatisch</a:t>
            </a:r>
            <a:r>
              <a:rPr lang="en-GB" dirty="0" smtClean="0">
                <a:latin typeface="+mn-lt"/>
                <a:ea typeface="Kozuka Gothic Pro EL" pitchFamily="34" charset="-128"/>
              </a:rPr>
              <a:t>;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daardoor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zijn</a:t>
            </a:r>
            <a:r>
              <a:rPr lang="en-GB" dirty="0" smtClean="0">
                <a:latin typeface="+mn-lt"/>
                <a:ea typeface="Kozuka Gothic Pro EL" pitchFamily="34" charset="-128"/>
              </a:rPr>
              <a:t> e-mail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statistieken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niet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meer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betrouwbaar</a:t>
            </a:r>
            <a:r>
              <a:rPr lang="en-GB" dirty="0" smtClean="0">
                <a:latin typeface="+mn-lt"/>
                <a:ea typeface="Kozuka Gothic Pro EL" pitchFamily="34" charset="-128"/>
              </a:rPr>
              <a:t>. </a:t>
            </a:r>
            <a:endParaRPr lang="en-GB" dirty="0">
              <a:latin typeface="+mn-lt"/>
              <a:ea typeface="Kozuka Gothic Pro EL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E-mail marketing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2377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146" name="Picture 2" descr="http://foter.com/img/photo/65/happy-birthday-baby-mantis-hello-cruel-worl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83968" y="548680"/>
            <a:ext cx="45105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0" b="1" dirty="0" smtClean="0">
                <a:solidFill>
                  <a:schemeClr val="bg1"/>
                </a:solidFill>
              </a:rPr>
              <a:t>Een uitdaging</a:t>
            </a:r>
            <a:endParaRPr lang="nl-BE" sz="6000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64224" y="6442303"/>
            <a:ext cx="252825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sz="1100" dirty="0" err="1">
                <a:solidFill>
                  <a:schemeClr val="bg1">
                    <a:lumMod val="50000"/>
                  </a:schemeClr>
                </a:solidFill>
              </a:rPr>
              <a:t>woodleywonderworks</a:t>
            </a:r>
            <a:r>
              <a:rPr lang="nl-BE" sz="1100" dirty="0">
                <a:solidFill>
                  <a:schemeClr val="bg1">
                    <a:lumMod val="50000"/>
                  </a:schemeClr>
                </a:solidFill>
              </a:rPr>
              <a:t> / </a:t>
            </a:r>
            <a:r>
              <a:rPr lang="nl-BE" sz="1100" dirty="0" err="1">
                <a:solidFill>
                  <a:schemeClr val="bg1">
                    <a:lumMod val="50000"/>
                  </a:schemeClr>
                </a:solidFill>
              </a:rPr>
              <a:t>Foter</a:t>
            </a:r>
            <a:r>
              <a:rPr lang="nl-BE" sz="1100" dirty="0">
                <a:solidFill>
                  <a:schemeClr val="bg1">
                    <a:lumMod val="50000"/>
                  </a:schemeClr>
                </a:solidFill>
              </a:rPr>
              <a:t> / CC BY</a:t>
            </a:r>
          </a:p>
        </p:txBody>
      </p:sp>
    </p:spTree>
    <p:extLst>
      <p:ext uri="{BB962C8B-B14F-4D97-AF65-F5344CB8AC3E}">
        <p14:creationId xmlns:p14="http://schemas.microsoft.com/office/powerpoint/2010/main" val="166548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1040264" y="1056740"/>
            <a:ext cx="7920038" cy="544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sz="2400" b="1" dirty="0" smtClean="0">
                <a:latin typeface="+mn-lt"/>
                <a:ea typeface="Kozuka Gothic Pro EL" pitchFamily="34" charset="-128"/>
              </a:rPr>
              <a:t>Delivery rate</a:t>
            </a:r>
            <a:endParaRPr lang="en-GB" sz="2400" b="1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dirty="0">
              <a:latin typeface="+mn-lt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Hoeveel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mensen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werden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bereikt</a:t>
            </a:r>
            <a:r>
              <a:rPr lang="en-GB" dirty="0" smtClean="0">
                <a:latin typeface="+mn-lt"/>
                <a:ea typeface="Kozuka Gothic Pro EL" pitchFamily="34" charset="-128"/>
              </a:rPr>
              <a:t> in de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campagne</a:t>
            </a:r>
            <a:endParaRPr lang="en-GB" dirty="0">
              <a:latin typeface="+mn-lt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Een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goed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ontvangstratio</a:t>
            </a:r>
            <a:r>
              <a:rPr lang="en-GB" dirty="0" smtClean="0">
                <a:latin typeface="+mn-lt"/>
                <a:ea typeface="Kozuka Gothic Pro EL" pitchFamily="34" charset="-128"/>
              </a:rPr>
              <a:t> (delivery rate) is 96%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en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meer</a:t>
            </a:r>
            <a:endParaRPr lang="en-GB" dirty="0">
              <a:latin typeface="+mn-lt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sz="1400" dirty="0">
                <a:latin typeface="+mn-lt"/>
                <a:ea typeface="Kozuka Gothic Pro EL" pitchFamily="34" charset="-128"/>
              </a:rPr>
              <a:t> </a:t>
            </a:r>
            <a:r>
              <a:rPr lang="en-GB" sz="1400" dirty="0" err="1" smtClean="0">
                <a:latin typeface="+mn-lt"/>
                <a:ea typeface="Kozuka Gothic Pro EL" pitchFamily="34" charset="-128"/>
              </a:rPr>
              <a:t>V.b</a:t>
            </a:r>
            <a:r>
              <a:rPr lang="en-GB" sz="1400" dirty="0" smtClean="0">
                <a:latin typeface="+mn-lt"/>
                <a:ea typeface="Kozuka Gothic Pro EL" pitchFamily="34" charset="-128"/>
              </a:rPr>
              <a:t>. </a:t>
            </a:r>
            <a:r>
              <a:rPr lang="en-GB" sz="1400" dirty="0" err="1" smtClean="0">
                <a:latin typeface="+mn-lt"/>
                <a:ea typeface="Kozuka Gothic Pro EL" pitchFamily="34" charset="-128"/>
              </a:rPr>
              <a:t>Contacte</a:t>
            </a:r>
            <a:r>
              <a:rPr lang="en-GB" sz="1400" dirty="0" err="1" smtClean="0">
                <a:latin typeface="+mn-lt"/>
                <a:ea typeface="Kozuka Gothic Pro EL" pitchFamily="34" charset="-128"/>
              </a:rPr>
              <a:t>n</a:t>
            </a:r>
            <a:r>
              <a:rPr lang="en-GB" sz="1400" dirty="0" smtClean="0">
                <a:latin typeface="+mn-lt"/>
                <a:ea typeface="Kozuka Gothic Pro EL" pitchFamily="34" charset="-128"/>
              </a:rPr>
              <a:t> met</a:t>
            </a:r>
            <a:r>
              <a:rPr lang="en-GB" sz="1400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sz="1400" dirty="0">
                <a:latin typeface="+mn-lt"/>
                <a:ea typeface="Kozuka Gothic Pro EL" pitchFamily="34" charset="-128"/>
              </a:rPr>
              <a:t>e-mail in </a:t>
            </a:r>
            <a:r>
              <a:rPr lang="en-GB" sz="1400" dirty="0" err="1">
                <a:latin typeface="+mn-lt"/>
                <a:ea typeface="Kozuka Gothic Pro EL" pitchFamily="34" charset="-128"/>
              </a:rPr>
              <a:t>db</a:t>
            </a:r>
            <a:r>
              <a:rPr lang="en-GB" sz="1400" dirty="0">
                <a:latin typeface="+mn-lt"/>
                <a:ea typeface="Kozuka Gothic Pro EL" pitchFamily="34" charset="-128"/>
              </a:rPr>
              <a:t> = 100, </a:t>
            </a:r>
            <a:r>
              <a:rPr lang="en-GB" sz="1400" dirty="0" err="1" smtClean="0">
                <a:latin typeface="+mn-lt"/>
                <a:ea typeface="Kozuka Gothic Pro EL" pitchFamily="34" charset="-128"/>
              </a:rPr>
              <a:t>als</a:t>
            </a:r>
            <a:r>
              <a:rPr lang="en-GB" sz="1400" dirty="0" smtClean="0">
                <a:latin typeface="+mn-lt"/>
                <a:ea typeface="Kozuka Gothic Pro EL" pitchFamily="34" charset="-128"/>
              </a:rPr>
              <a:t> de e-mail </a:t>
            </a:r>
            <a:r>
              <a:rPr lang="en-GB" sz="1400" dirty="0" err="1" smtClean="0">
                <a:latin typeface="+mn-lt"/>
                <a:ea typeface="Kozuka Gothic Pro EL" pitchFamily="34" charset="-128"/>
              </a:rPr>
              <a:t>geleverd</a:t>
            </a:r>
            <a:r>
              <a:rPr lang="en-GB" sz="1400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sz="1400" dirty="0" err="1" smtClean="0">
                <a:latin typeface="+mn-lt"/>
                <a:ea typeface="Kozuka Gothic Pro EL" pitchFamily="34" charset="-128"/>
              </a:rPr>
              <a:t>werd</a:t>
            </a:r>
            <a:r>
              <a:rPr lang="en-GB" sz="1400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sz="1400" dirty="0" err="1" smtClean="0">
                <a:latin typeface="+mn-lt"/>
                <a:ea typeface="Kozuka Gothic Pro EL" pitchFamily="34" charset="-128"/>
              </a:rPr>
              <a:t>aan</a:t>
            </a:r>
            <a:r>
              <a:rPr lang="en-GB" sz="1400" dirty="0" smtClean="0">
                <a:latin typeface="+mn-lt"/>
                <a:ea typeface="Kozuka Gothic Pro EL" pitchFamily="34" charset="-128"/>
              </a:rPr>
              <a:t> 90 </a:t>
            </a:r>
            <a:r>
              <a:rPr lang="en-GB" sz="1400" dirty="0" err="1" smtClean="0">
                <a:latin typeface="+mn-lt"/>
                <a:ea typeface="Kozuka Gothic Pro EL" pitchFamily="34" charset="-128"/>
              </a:rPr>
              <a:t>mensen</a:t>
            </a:r>
            <a:r>
              <a:rPr lang="en-GB" sz="1400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sz="1400" dirty="0">
                <a:latin typeface="+mn-lt"/>
                <a:ea typeface="Kozuka Gothic Pro EL" pitchFamily="34" charset="-128"/>
              </a:rPr>
              <a:t>= delivery rate </a:t>
            </a:r>
            <a:r>
              <a:rPr lang="en-GB" sz="1400" dirty="0" smtClean="0">
                <a:latin typeface="+mn-lt"/>
                <a:ea typeface="Kozuka Gothic Pro EL" pitchFamily="34" charset="-128"/>
              </a:rPr>
              <a:t>van </a:t>
            </a:r>
            <a:r>
              <a:rPr lang="en-GB" sz="1400" dirty="0" smtClean="0">
                <a:latin typeface="+mn-lt"/>
                <a:ea typeface="Kozuka Gothic Pro EL" pitchFamily="34" charset="-128"/>
              </a:rPr>
              <a:t>90</a:t>
            </a:r>
            <a:r>
              <a:rPr lang="en-GB" sz="1400" dirty="0">
                <a:latin typeface="+mn-lt"/>
                <a:ea typeface="Kozuka Gothic Pro EL" pitchFamily="34" charset="-128"/>
              </a:rPr>
              <a:t>%</a:t>
            </a:r>
          </a:p>
          <a:p>
            <a:pPr eaLnBrk="1" hangingPunct="1"/>
            <a:endParaRPr lang="en-GB" sz="1400" dirty="0">
              <a:latin typeface="+mn-lt"/>
              <a:ea typeface="Kozuka Gothic Pro EL" pitchFamily="34" charset="-128"/>
            </a:endParaRPr>
          </a:p>
          <a:p>
            <a:pPr eaLnBrk="1" hangingPunct="1"/>
            <a:r>
              <a:rPr lang="en-GB" sz="2400" b="1" dirty="0">
                <a:latin typeface="+mn-lt"/>
                <a:ea typeface="Kozuka Gothic Pro EL" pitchFamily="34" charset="-128"/>
              </a:rPr>
              <a:t>Bounce rate</a:t>
            </a:r>
          </a:p>
          <a:p>
            <a:pPr eaLnBrk="1" hangingPunct="1"/>
            <a:endParaRPr lang="en-GB" dirty="0">
              <a:latin typeface="+mn-lt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dirty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Hoeveel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mensen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hebben</a:t>
            </a:r>
            <a:r>
              <a:rPr lang="en-GB" dirty="0" smtClean="0">
                <a:latin typeface="+mn-lt"/>
                <a:ea typeface="Kozuka Gothic Pro EL" pitchFamily="34" charset="-128"/>
              </a:rPr>
              <a:t> je e-mail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niet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ontvangen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omwille</a:t>
            </a:r>
            <a:r>
              <a:rPr lang="en-GB" dirty="0" smtClean="0">
                <a:latin typeface="+mn-lt"/>
                <a:ea typeface="Kozuka Gothic Pro EL" pitchFamily="34" charset="-128"/>
              </a:rPr>
              <a:t> van:</a:t>
            </a:r>
            <a:endParaRPr lang="en-GB" dirty="0">
              <a:latin typeface="+mn-lt"/>
              <a:ea typeface="Kozuka Gothic Pro EL" pitchFamily="34" charset="-128"/>
            </a:endParaRPr>
          </a:p>
          <a:p>
            <a:pPr lvl="1" eaLnBrk="1" hangingPunct="1">
              <a:buFontTx/>
              <a:buChar char="•"/>
            </a:pPr>
            <a:r>
              <a:rPr lang="en-GB" dirty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fout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>
                <a:latin typeface="+mn-lt"/>
                <a:ea typeface="Kozuka Gothic Pro EL" pitchFamily="34" charset="-128"/>
              </a:rPr>
              <a:t>e-mail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adres</a:t>
            </a:r>
            <a:r>
              <a:rPr lang="en-GB" dirty="0" smtClean="0">
                <a:latin typeface="+mn-lt"/>
                <a:ea typeface="Kozuka Gothic Pro EL" pitchFamily="34" charset="-128"/>
              </a:rPr>
              <a:t> (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ook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deel</a:t>
            </a:r>
            <a:r>
              <a:rPr lang="en-GB" dirty="0" smtClean="0">
                <a:latin typeface="+mn-lt"/>
                <a:ea typeface="Kozuka Gothic Pro EL" pitchFamily="34" charset="-128"/>
              </a:rPr>
              <a:t> van delivery </a:t>
            </a:r>
            <a:r>
              <a:rPr lang="en-GB" dirty="0">
                <a:latin typeface="+mn-lt"/>
                <a:ea typeface="Kozuka Gothic Pro EL" pitchFamily="34" charset="-128"/>
              </a:rPr>
              <a:t>rate)</a:t>
            </a:r>
          </a:p>
          <a:p>
            <a:pPr lvl="1" eaLnBrk="1" hangingPunct="1">
              <a:buFontTx/>
              <a:buChar char="•"/>
            </a:pPr>
            <a:r>
              <a:rPr lang="en-GB" dirty="0">
                <a:latin typeface="+mn-lt"/>
                <a:ea typeface="Kozuka Gothic Pro EL" pitchFamily="34" charset="-128"/>
              </a:rPr>
              <a:t> soft bounces (out of office,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tijdelijke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blokkering</a:t>
            </a:r>
            <a:r>
              <a:rPr lang="en-GB" dirty="0" smtClean="0">
                <a:latin typeface="+mn-lt"/>
                <a:ea typeface="Kozuka Gothic Pro EL" pitchFamily="34" charset="-128"/>
              </a:rPr>
              <a:t>, </a:t>
            </a:r>
            <a:r>
              <a:rPr lang="en-GB" dirty="0" err="1">
                <a:latin typeface="+mn-lt"/>
                <a:ea typeface="Kozuka Gothic Pro EL" pitchFamily="34" charset="-128"/>
              </a:rPr>
              <a:t>etc</a:t>
            </a:r>
            <a:r>
              <a:rPr lang="en-GB" dirty="0">
                <a:latin typeface="+mn-lt"/>
                <a:ea typeface="Kozuka Gothic Pro EL" pitchFamily="34" charset="-128"/>
              </a:rPr>
              <a:t>)</a:t>
            </a:r>
          </a:p>
          <a:p>
            <a:pPr lvl="1" eaLnBrk="1" hangingPunct="1">
              <a:buFontTx/>
              <a:buChar char="•"/>
            </a:pPr>
            <a:r>
              <a:rPr lang="en-GB" dirty="0">
                <a:latin typeface="+mn-lt"/>
                <a:ea typeface="Kozuka Gothic Pro EL" pitchFamily="34" charset="-128"/>
              </a:rPr>
              <a:t> hard bounces (spam,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inactieve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gebruikers</a:t>
            </a:r>
            <a:r>
              <a:rPr lang="en-GB" dirty="0" smtClean="0">
                <a:latin typeface="+mn-lt"/>
                <a:ea typeface="Kozuka Gothic Pro EL" pitchFamily="34" charset="-128"/>
              </a:rPr>
              <a:t>,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afgesloten</a:t>
            </a:r>
            <a:r>
              <a:rPr lang="en-GB" dirty="0" smtClean="0">
                <a:latin typeface="+mn-lt"/>
                <a:ea typeface="Kozuka Gothic Pro EL" pitchFamily="34" charset="-128"/>
              </a:rPr>
              <a:t> accounts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enz</a:t>
            </a:r>
            <a:r>
              <a:rPr lang="en-GB" dirty="0" smtClean="0">
                <a:latin typeface="+mn-lt"/>
                <a:ea typeface="Kozuka Gothic Pro EL" pitchFamily="34" charset="-128"/>
              </a:rPr>
              <a:t>.)</a:t>
            </a:r>
            <a:endParaRPr lang="en-GB" dirty="0">
              <a:latin typeface="+mn-lt"/>
              <a:ea typeface="Kozuka Gothic Pro EL" pitchFamily="34" charset="-128"/>
            </a:endParaRPr>
          </a:p>
          <a:p>
            <a:pPr lvl="2" eaLnBrk="1" hangingPunct="1">
              <a:buFontTx/>
              <a:buChar char="•"/>
            </a:pPr>
            <a:r>
              <a:rPr lang="en-GB" dirty="0">
                <a:latin typeface="+mn-lt"/>
                <a:ea typeface="Kozuka Gothic Pro EL" pitchFamily="34" charset="-128"/>
              </a:rPr>
              <a:t>There exist more than 30 different “bounce” codes</a:t>
            </a:r>
          </a:p>
          <a:p>
            <a:pPr lvl="2" eaLnBrk="1" hangingPunct="1"/>
            <a:endParaRPr lang="en-GB" dirty="0">
              <a:latin typeface="+mn-lt"/>
              <a:ea typeface="Kozuka Gothic Pro EL" pitchFamily="34" charset="-128"/>
            </a:endParaRPr>
          </a:p>
          <a:p>
            <a:pPr eaLnBrk="1" hangingPunct="1"/>
            <a:r>
              <a:rPr lang="en-GB" sz="2400" b="1" dirty="0" err="1" smtClean="0">
                <a:latin typeface="+mn-lt"/>
                <a:ea typeface="Kozuka Gothic Pro EL" pitchFamily="34" charset="-128"/>
              </a:rPr>
              <a:t>Uitschrijvingsratio</a:t>
            </a:r>
            <a:endParaRPr lang="en-GB" sz="2400" b="1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dirty="0">
              <a:latin typeface="+mn-lt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Hoeveel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mensen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schrijven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zich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uit</a:t>
            </a:r>
            <a:r>
              <a:rPr lang="en-GB" dirty="0" smtClean="0">
                <a:latin typeface="+mn-lt"/>
                <a:ea typeface="Kozuka Gothic Pro EL" pitchFamily="34" charset="-128"/>
              </a:rPr>
              <a:t> per e-mail of per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jaar</a:t>
            </a:r>
            <a:endParaRPr lang="en-GB" dirty="0">
              <a:latin typeface="+mn-lt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dirty="0" smtClean="0">
                <a:latin typeface="+mn-lt"/>
                <a:ea typeface="Kozuka Gothic Pro EL" pitchFamily="34" charset="-128"/>
              </a:rPr>
              <a:t> Zou lager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moeten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zijn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dan</a:t>
            </a:r>
            <a:r>
              <a:rPr lang="en-GB" dirty="0" smtClean="0">
                <a:latin typeface="+mn-lt"/>
                <a:ea typeface="Kozuka Gothic Pro EL" pitchFamily="34" charset="-128"/>
              </a:rPr>
              <a:t> 0,2% per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jaar</a:t>
            </a:r>
            <a:endParaRPr lang="en-GB" dirty="0">
              <a:latin typeface="+mn-lt"/>
              <a:ea typeface="Kozuka Gothic Pro EL" pitchFamily="34" charset="-128"/>
            </a:endParaRPr>
          </a:p>
        </p:txBody>
      </p:sp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nl-BE" dirty="0" smtClean="0">
                <a:latin typeface="+mn-lt"/>
              </a:rPr>
              <a:t>E-mail marketing</a:t>
            </a:r>
            <a:endParaRPr lang="nl-B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7935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Text Box 3"/>
          <p:cNvSpPr txBox="1">
            <a:spLocks noChangeArrowheads="1"/>
          </p:cNvSpPr>
          <p:nvPr/>
        </p:nvSpPr>
        <p:spPr bwMode="auto">
          <a:xfrm>
            <a:off x="972886" y="1191679"/>
            <a:ext cx="7920038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sz="2400" b="1" dirty="0" err="1" smtClean="0">
                <a:latin typeface="+mj-lt"/>
                <a:ea typeface="Kozuka Gothic Pro EL" pitchFamily="34" charset="-128"/>
              </a:rPr>
              <a:t>Geop</a:t>
            </a:r>
            <a:r>
              <a:rPr lang="en-GB" sz="2400" b="1" dirty="0" err="1" smtClean="0">
                <a:latin typeface="+mj-lt"/>
                <a:ea typeface="Kozuka Gothic Pro EL" pitchFamily="34" charset="-128"/>
              </a:rPr>
              <a:t>end</a:t>
            </a:r>
            <a:r>
              <a:rPr lang="en-GB" sz="2400" b="1" dirty="0" smtClean="0">
                <a:latin typeface="+mj-lt"/>
                <a:ea typeface="Kozuka Gothic Pro EL" pitchFamily="34" charset="-128"/>
              </a:rPr>
              <a:t> ratio</a:t>
            </a:r>
            <a:endParaRPr lang="en-GB" sz="2400" b="1" dirty="0">
              <a:latin typeface="+mj-lt"/>
              <a:ea typeface="Kozuka Gothic Pro EL" pitchFamily="34" charset="-128"/>
            </a:endParaRPr>
          </a:p>
          <a:p>
            <a:pPr eaLnBrk="1" hangingPunct="1"/>
            <a:endParaRPr lang="en-GB" dirty="0">
              <a:latin typeface="+mj-lt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dirty="0" smtClean="0">
                <a:latin typeface="+mj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j-lt"/>
                <a:ea typeface="Kozuka Gothic Pro EL" pitchFamily="34" charset="-128"/>
              </a:rPr>
              <a:t>Aantal</a:t>
            </a:r>
            <a:r>
              <a:rPr lang="en-GB" dirty="0" smtClean="0">
                <a:latin typeface="+mj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j-lt"/>
                <a:ea typeface="Kozuka Gothic Pro EL" pitchFamily="34" charset="-128"/>
              </a:rPr>
              <a:t>mensen</a:t>
            </a:r>
            <a:r>
              <a:rPr lang="en-GB" dirty="0" smtClean="0">
                <a:latin typeface="+mj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j-lt"/>
                <a:ea typeface="Kozuka Gothic Pro EL" pitchFamily="34" charset="-128"/>
              </a:rPr>
              <a:t>dat</a:t>
            </a:r>
            <a:r>
              <a:rPr lang="en-GB" dirty="0" smtClean="0">
                <a:latin typeface="+mj-lt"/>
                <a:ea typeface="Kozuka Gothic Pro EL" pitchFamily="34" charset="-128"/>
              </a:rPr>
              <a:t> de e-mail </a:t>
            </a:r>
            <a:r>
              <a:rPr lang="en-GB" dirty="0" err="1" smtClean="0">
                <a:latin typeface="+mj-lt"/>
                <a:ea typeface="Kozuka Gothic Pro EL" pitchFamily="34" charset="-128"/>
              </a:rPr>
              <a:t>heeft</a:t>
            </a:r>
            <a:r>
              <a:rPr lang="en-GB" dirty="0" smtClean="0">
                <a:latin typeface="+mj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j-lt"/>
                <a:ea typeface="Kozuka Gothic Pro EL" pitchFamily="34" charset="-128"/>
              </a:rPr>
              <a:t>geopend</a:t>
            </a:r>
            <a:r>
              <a:rPr lang="en-GB" dirty="0" smtClean="0">
                <a:latin typeface="+mj-lt"/>
                <a:ea typeface="Kozuka Gothic Pro EL" pitchFamily="34" charset="-128"/>
              </a:rPr>
              <a:t> (of de </a:t>
            </a:r>
            <a:r>
              <a:rPr lang="en-GB" dirty="0" err="1" smtClean="0">
                <a:latin typeface="+mj-lt"/>
                <a:ea typeface="Kozuka Gothic Pro EL" pitchFamily="34" charset="-128"/>
              </a:rPr>
              <a:t>afbeeldingen</a:t>
            </a:r>
            <a:r>
              <a:rPr lang="en-GB" dirty="0" smtClean="0">
                <a:latin typeface="+mj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j-lt"/>
                <a:ea typeface="Kozuka Gothic Pro EL" pitchFamily="34" charset="-128"/>
              </a:rPr>
              <a:t>gedownload</a:t>
            </a:r>
            <a:r>
              <a:rPr lang="en-GB" dirty="0" smtClean="0">
                <a:latin typeface="+mj-lt"/>
                <a:ea typeface="Kozuka Gothic Pro EL" pitchFamily="34" charset="-128"/>
              </a:rPr>
              <a:t>)</a:t>
            </a:r>
            <a:endParaRPr lang="en-GB" dirty="0">
              <a:latin typeface="+mj-lt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dirty="0">
                <a:latin typeface="+mj-lt"/>
                <a:ea typeface="Kozuka Gothic Pro EL" pitchFamily="34" charset="-128"/>
              </a:rPr>
              <a:t> Tip: </a:t>
            </a:r>
            <a:r>
              <a:rPr lang="en-GB" dirty="0" smtClean="0">
                <a:latin typeface="+mj-lt"/>
                <a:ea typeface="Kozuka Gothic Pro EL" pitchFamily="34" charset="-128"/>
              </a:rPr>
              <a:t>neem </a:t>
            </a:r>
            <a:r>
              <a:rPr lang="en-GB" dirty="0" err="1" smtClean="0">
                <a:latin typeface="+mj-lt"/>
                <a:ea typeface="Kozuka Gothic Pro EL" pitchFamily="34" charset="-128"/>
              </a:rPr>
              <a:t>ook</a:t>
            </a:r>
            <a:r>
              <a:rPr lang="en-GB" dirty="0" smtClean="0">
                <a:latin typeface="+mj-lt"/>
                <a:ea typeface="Kozuka Gothic Pro EL" pitchFamily="34" charset="-128"/>
              </a:rPr>
              <a:t> de </a:t>
            </a:r>
            <a:r>
              <a:rPr lang="en-GB" dirty="0" err="1" smtClean="0">
                <a:latin typeface="+mj-lt"/>
                <a:ea typeface="Kozuka Gothic Pro EL" pitchFamily="34" charset="-128"/>
              </a:rPr>
              <a:t>mensen</a:t>
            </a:r>
            <a:r>
              <a:rPr lang="en-GB" dirty="0" smtClean="0">
                <a:latin typeface="+mj-lt"/>
                <a:ea typeface="Kozuka Gothic Pro EL" pitchFamily="34" charset="-128"/>
              </a:rPr>
              <a:t> die </a:t>
            </a:r>
            <a:r>
              <a:rPr lang="en-GB" dirty="0" err="1" smtClean="0">
                <a:latin typeface="+mj-lt"/>
                <a:ea typeface="Kozuka Gothic Pro EL" pitchFamily="34" charset="-128"/>
              </a:rPr>
              <a:t>geklikt</a:t>
            </a:r>
            <a:r>
              <a:rPr lang="en-GB" dirty="0" smtClean="0">
                <a:latin typeface="+mj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j-lt"/>
                <a:ea typeface="Kozuka Gothic Pro EL" pitchFamily="34" charset="-128"/>
              </a:rPr>
              <a:t>hebben</a:t>
            </a:r>
            <a:r>
              <a:rPr lang="en-GB" dirty="0" smtClean="0">
                <a:latin typeface="+mj-lt"/>
                <a:ea typeface="Kozuka Gothic Pro EL" pitchFamily="34" charset="-128"/>
              </a:rPr>
              <a:t> in </a:t>
            </a:r>
            <a:r>
              <a:rPr lang="en-GB" dirty="0" err="1" smtClean="0">
                <a:latin typeface="+mj-lt"/>
                <a:ea typeface="Kozuka Gothic Pro EL" pitchFamily="34" charset="-128"/>
              </a:rPr>
              <a:t>aanmerking</a:t>
            </a:r>
            <a:endParaRPr lang="en-GB" dirty="0">
              <a:latin typeface="+mj-lt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dirty="0">
                <a:latin typeface="+mj-lt"/>
                <a:ea typeface="Kozuka Gothic Pro EL" pitchFamily="34" charset="-128"/>
              </a:rPr>
              <a:t> Tip2: </a:t>
            </a:r>
            <a:r>
              <a:rPr lang="en-GB" dirty="0" smtClean="0">
                <a:latin typeface="+mj-lt"/>
                <a:ea typeface="Kozuka Gothic Pro EL" pitchFamily="34" charset="-128"/>
              </a:rPr>
              <a:t>neem </a:t>
            </a:r>
            <a:r>
              <a:rPr lang="en-GB" dirty="0" err="1" smtClean="0">
                <a:latin typeface="+mj-lt"/>
                <a:ea typeface="Kozuka Gothic Pro EL" pitchFamily="34" charset="-128"/>
              </a:rPr>
              <a:t>ook</a:t>
            </a:r>
            <a:r>
              <a:rPr lang="en-GB" dirty="0" smtClean="0">
                <a:latin typeface="+mj-lt"/>
                <a:ea typeface="Kozuka Gothic Pro EL" pitchFamily="34" charset="-128"/>
              </a:rPr>
              <a:t> de </a:t>
            </a:r>
            <a:r>
              <a:rPr lang="en-GB" dirty="0" err="1" smtClean="0">
                <a:latin typeface="+mj-lt"/>
                <a:ea typeface="Kozuka Gothic Pro EL" pitchFamily="34" charset="-128"/>
              </a:rPr>
              <a:t>mensen</a:t>
            </a:r>
            <a:r>
              <a:rPr lang="en-GB" dirty="0" smtClean="0">
                <a:latin typeface="+mj-lt"/>
                <a:ea typeface="Kozuka Gothic Pro EL" pitchFamily="34" charset="-128"/>
              </a:rPr>
              <a:t> in </a:t>
            </a:r>
            <a:r>
              <a:rPr lang="en-GB" dirty="0" err="1" smtClean="0">
                <a:latin typeface="+mj-lt"/>
                <a:ea typeface="Kozuka Gothic Pro EL" pitchFamily="34" charset="-128"/>
              </a:rPr>
              <a:t>aanrekening</a:t>
            </a:r>
            <a:r>
              <a:rPr lang="en-GB" dirty="0" smtClean="0">
                <a:latin typeface="+mj-lt"/>
                <a:ea typeface="Kozuka Gothic Pro EL" pitchFamily="34" charset="-128"/>
              </a:rPr>
              <a:t> die de </a:t>
            </a:r>
            <a:r>
              <a:rPr lang="en-GB" dirty="0" err="1" smtClean="0">
                <a:latin typeface="+mj-lt"/>
                <a:ea typeface="Kozuka Gothic Pro EL" pitchFamily="34" charset="-128"/>
              </a:rPr>
              <a:t>webversie</a:t>
            </a:r>
            <a:r>
              <a:rPr lang="en-GB" dirty="0" smtClean="0">
                <a:latin typeface="+mj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j-lt"/>
                <a:ea typeface="Kozuka Gothic Pro EL" pitchFamily="34" charset="-128"/>
              </a:rPr>
              <a:t>hebben</a:t>
            </a:r>
            <a:r>
              <a:rPr lang="en-GB" dirty="0" smtClean="0">
                <a:latin typeface="+mj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j-lt"/>
                <a:ea typeface="Kozuka Gothic Pro EL" pitchFamily="34" charset="-128"/>
              </a:rPr>
              <a:t>bekeken</a:t>
            </a:r>
            <a:endParaRPr lang="en-GB" dirty="0">
              <a:latin typeface="+mj-lt"/>
              <a:ea typeface="Kozuka Gothic Pro EL" pitchFamily="34" charset="-128"/>
            </a:endParaRPr>
          </a:p>
          <a:p>
            <a:pPr lvl="1" eaLnBrk="1" hangingPunct="1">
              <a:buFontTx/>
              <a:buChar char="•"/>
            </a:pPr>
            <a:r>
              <a:rPr lang="en-GB" dirty="0" smtClean="0">
                <a:latin typeface="+mj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j-lt"/>
                <a:ea typeface="Kozuka Gothic Pro EL" pitchFamily="34" charset="-128"/>
              </a:rPr>
              <a:t>Berekend</a:t>
            </a:r>
            <a:r>
              <a:rPr lang="en-GB" dirty="0" smtClean="0">
                <a:latin typeface="+mj-lt"/>
                <a:ea typeface="Kozuka Gothic Pro EL" pitchFamily="34" charset="-128"/>
              </a:rPr>
              <a:t> in </a:t>
            </a:r>
            <a:r>
              <a:rPr lang="en-GB" dirty="0" err="1" smtClean="0">
                <a:latin typeface="+mj-lt"/>
                <a:ea typeface="Kozuka Gothic Pro EL" pitchFamily="34" charset="-128"/>
              </a:rPr>
              <a:t>totaal</a:t>
            </a:r>
            <a:r>
              <a:rPr lang="en-GB" dirty="0" smtClean="0">
                <a:latin typeface="+mj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j-lt"/>
                <a:ea typeface="Kozuka Gothic Pro EL" pitchFamily="34" charset="-128"/>
              </a:rPr>
              <a:t>geopend</a:t>
            </a:r>
            <a:r>
              <a:rPr lang="en-GB" dirty="0" smtClean="0">
                <a:latin typeface="+mj-lt"/>
                <a:ea typeface="Kozuka Gothic Pro EL" pitchFamily="34" charset="-128"/>
              </a:rPr>
              <a:t> ratio </a:t>
            </a:r>
            <a:r>
              <a:rPr lang="en-GB" dirty="0" err="1" smtClean="0">
                <a:latin typeface="+mj-lt"/>
                <a:ea typeface="Kozuka Gothic Pro EL" pitchFamily="34" charset="-128"/>
              </a:rPr>
              <a:t>en</a:t>
            </a:r>
            <a:r>
              <a:rPr lang="en-GB" dirty="0" smtClean="0">
                <a:latin typeface="+mj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j-lt"/>
                <a:ea typeface="Kozuka Gothic Pro EL" pitchFamily="34" charset="-128"/>
              </a:rPr>
              <a:t>uniek</a:t>
            </a:r>
            <a:r>
              <a:rPr lang="en-GB" dirty="0" smtClean="0">
                <a:latin typeface="+mj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j-lt"/>
                <a:ea typeface="Kozuka Gothic Pro EL" pitchFamily="34" charset="-128"/>
              </a:rPr>
              <a:t>geopend</a:t>
            </a:r>
            <a:r>
              <a:rPr lang="en-GB" dirty="0" smtClean="0">
                <a:latin typeface="+mj-lt"/>
                <a:ea typeface="Kozuka Gothic Pro EL" pitchFamily="34" charset="-128"/>
              </a:rPr>
              <a:t> ratio </a:t>
            </a:r>
            <a:endParaRPr lang="en-GB" dirty="0">
              <a:latin typeface="+mj-lt"/>
              <a:ea typeface="Kozuka Gothic Pro EL" pitchFamily="34" charset="-128"/>
            </a:endParaRPr>
          </a:p>
          <a:p>
            <a:pPr lvl="1" eaLnBrk="1" hangingPunct="1">
              <a:buFontTx/>
              <a:buChar char="•"/>
            </a:pPr>
            <a:endParaRPr lang="en-GB" dirty="0">
              <a:latin typeface="+mj-lt"/>
              <a:ea typeface="Kozuka Gothic Pro EL" pitchFamily="34" charset="-128"/>
            </a:endParaRPr>
          </a:p>
          <a:p>
            <a:pPr eaLnBrk="1" hangingPunct="1"/>
            <a:r>
              <a:rPr lang="en-GB" sz="2400" b="1" dirty="0">
                <a:latin typeface="+mj-lt"/>
                <a:ea typeface="Kozuka Gothic Pro EL" pitchFamily="34" charset="-128"/>
              </a:rPr>
              <a:t>Click Through Rate (CTR)</a:t>
            </a:r>
          </a:p>
          <a:p>
            <a:pPr eaLnBrk="1" hangingPunct="1"/>
            <a:endParaRPr lang="en-GB" dirty="0">
              <a:latin typeface="+mj-lt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dirty="0" smtClean="0">
                <a:latin typeface="+mj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j-lt"/>
                <a:ea typeface="Kozuka Gothic Pro EL" pitchFamily="34" charset="-128"/>
              </a:rPr>
              <a:t>Hoeveel</a:t>
            </a:r>
            <a:r>
              <a:rPr lang="en-GB" dirty="0" smtClean="0">
                <a:latin typeface="+mj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j-lt"/>
                <a:ea typeface="Kozuka Gothic Pro EL" pitchFamily="34" charset="-128"/>
              </a:rPr>
              <a:t>mensen</a:t>
            </a:r>
            <a:r>
              <a:rPr lang="en-GB" dirty="0" smtClean="0">
                <a:latin typeface="+mj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j-lt"/>
                <a:ea typeface="Kozuka Gothic Pro EL" pitchFamily="34" charset="-128"/>
              </a:rPr>
              <a:t>hebben</a:t>
            </a:r>
            <a:r>
              <a:rPr lang="en-GB" dirty="0" smtClean="0">
                <a:latin typeface="+mj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j-lt"/>
                <a:ea typeface="Kozuka Gothic Pro EL" pitchFamily="34" charset="-128"/>
              </a:rPr>
              <a:t>tenminste</a:t>
            </a:r>
            <a:r>
              <a:rPr lang="en-GB" dirty="0" smtClean="0">
                <a:latin typeface="+mj-lt"/>
                <a:ea typeface="Kozuka Gothic Pro EL" pitchFamily="34" charset="-128"/>
              </a:rPr>
              <a:t> op 1 link </a:t>
            </a:r>
            <a:r>
              <a:rPr lang="en-GB" dirty="0" err="1" smtClean="0">
                <a:latin typeface="+mj-lt"/>
                <a:ea typeface="Kozuka Gothic Pro EL" pitchFamily="34" charset="-128"/>
              </a:rPr>
              <a:t>geklikt</a:t>
            </a:r>
            <a:r>
              <a:rPr lang="en-GB" dirty="0" smtClean="0">
                <a:latin typeface="+mj-lt"/>
                <a:ea typeface="Kozuka Gothic Pro EL" pitchFamily="34" charset="-128"/>
              </a:rPr>
              <a:t> in de e-mail</a:t>
            </a:r>
            <a:endParaRPr lang="en-GB" dirty="0">
              <a:latin typeface="+mj-lt"/>
              <a:ea typeface="Kozuka Gothic Pro EL" pitchFamily="34" charset="-128"/>
            </a:endParaRPr>
          </a:p>
          <a:p>
            <a:pPr lvl="1" eaLnBrk="1" hangingPunct="1">
              <a:buFontTx/>
              <a:buChar char="•"/>
            </a:pPr>
            <a:r>
              <a:rPr lang="en-GB" dirty="0">
                <a:latin typeface="+mj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j-lt"/>
                <a:ea typeface="Kozuka Gothic Pro EL" pitchFamily="34" charset="-128"/>
              </a:rPr>
              <a:t>berekend</a:t>
            </a:r>
            <a:r>
              <a:rPr lang="en-GB" dirty="0" smtClean="0">
                <a:latin typeface="+mj-lt"/>
                <a:ea typeface="Kozuka Gothic Pro EL" pitchFamily="34" charset="-128"/>
              </a:rPr>
              <a:t> in </a:t>
            </a:r>
            <a:r>
              <a:rPr lang="en-GB" dirty="0" err="1" smtClean="0">
                <a:latin typeface="+mj-lt"/>
                <a:ea typeface="Kozuka Gothic Pro EL" pitchFamily="34" charset="-128"/>
              </a:rPr>
              <a:t>unieke</a:t>
            </a:r>
            <a:r>
              <a:rPr lang="en-GB" dirty="0" smtClean="0">
                <a:latin typeface="+mj-lt"/>
                <a:ea typeface="Kozuka Gothic Pro EL" pitchFamily="34" charset="-128"/>
              </a:rPr>
              <a:t> CTR </a:t>
            </a:r>
            <a:r>
              <a:rPr lang="en-GB" dirty="0" err="1" smtClean="0">
                <a:latin typeface="+mj-lt"/>
                <a:ea typeface="Kozuka Gothic Pro EL" pitchFamily="34" charset="-128"/>
              </a:rPr>
              <a:t>en</a:t>
            </a:r>
            <a:r>
              <a:rPr lang="en-GB" dirty="0" smtClean="0">
                <a:latin typeface="+mj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j-lt"/>
                <a:ea typeface="Kozuka Gothic Pro EL" pitchFamily="34" charset="-128"/>
              </a:rPr>
              <a:t>totale</a:t>
            </a:r>
            <a:r>
              <a:rPr lang="en-GB" dirty="0" smtClean="0">
                <a:latin typeface="+mj-lt"/>
                <a:ea typeface="Kozuka Gothic Pro EL" pitchFamily="34" charset="-128"/>
              </a:rPr>
              <a:t> </a:t>
            </a:r>
            <a:r>
              <a:rPr lang="en-GB" dirty="0">
                <a:latin typeface="+mj-lt"/>
                <a:ea typeface="Kozuka Gothic Pro EL" pitchFamily="34" charset="-128"/>
              </a:rPr>
              <a:t>CTR</a:t>
            </a:r>
          </a:p>
          <a:p>
            <a:pPr eaLnBrk="1" hangingPunct="1"/>
            <a:endParaRPr lang="en-GB" dirty="0">
              <a:latin typeface="+mj-lt"/>
              <a:ea typeface="Kozuka Gothic Pro EL" pitchFamily="34" charset="-128"/>
            </a:endParaRPr>
          </a:p>
          <a:p>
            <a:pPr eaLnBrk="1" hangingPunct="1"/>
            <a:r>
              <a:rPr lang="en-GB" sz="2400" b="1" dirty="0">
                <a:latin typeface="+mj-lt"/>
                <a:ea typeface="Kozuka Gothic Pro EL" pitchFamily="34" charset="-128"/>
              </a:rPr>
              <a:t>Click –to – open rate</a:t>
            </a:r>
          </a:p>
          <a:p>
            <a:pPr eaLnBrk="1" hangingPunct="1"/>
            <a:endParaRPr lang="en-GB" dirty="0">
              <a:latin typeface="+mj-lt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dirty="0" smtClean="0">
                <a:latin typeface="+mj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j-lt"/>
                <a:ea typeface="Kozuka Gothic Pro EL" pitchFamily="34" charset="-128"/>
              </a:rPr>
              <a:t>Hoeveel</a:t>
            </a:r>
            <a:r>
              <a:rPr lang="en-GB" dirty="0" smtClean="0">
                <a:latin typeface="+mj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j-lt"/>
                <a:ea typeface="Kozuka Gothic Pro EL" pitchFamily="34" charset="-128"/>
              </a:rPr>
              <a:t>mensen</a:t>
            </a:r>
            <a:r>
              <a:rPr lang="en-GB" dirty="0" smtClean="0">
                <a:latin typeface="+mj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j-lt"/>
                <a:ea typeface="Kozuka Gothic Pro EL" pitchFamily="34" charset="-128"/>
              </a:rPr>
              <a:t>waren</a:t>
            </a:r>
            <a:r>
              <a:rPr lang="en-GB" dirty="0" smtClean="0">
                <a:latin typeface="+mj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j-lt"/>
                <a:ea typeface="Kozuka Gothic Pro EL" pitchFamily="34" charset="-128"/>
              </a:rPr>
              <a:t>echt</a:t>
            </a:r>
            <a:r>
              <a:rPr lang="en-GB" dirty="0" smtClean="0">
                <a:latin typeface="+mj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j-lt"/>
                <a:ea typeface="Kozuka Gothic Pro EL" pitchFamily="34" charset="-128"/>
              </a:rPr>
              <a:t>geïnteresseerd</a:t>
            </a:r>
            <a:r>
              <a:rPr lang="en-GB" dirty="0" smtClean="0">
                <a:latin typeface="+mj-lt"/>
                <a:ea typeface="Kozuka Gothic Pro EL" pitchFamily="34" charset="-128"/>
              </a:rPr>
              <a:t> in de </a:t>
            </a:r>
            <a:r>
              <a:rPr lang="en-GB" dirty="0" err="1" smtClean="0">
                <a:latin typeface="+mj-lt"/>
                <a:ea typeface="Kozuka Gothic Pro EL" pitchFamily="34" charset="-128"/>
              </a:rPr>
              <a:t>inhoud</a:t>
            </a:r>
            <a:endParaRPr lang="en-GB" dirty="0">
              <a:latin typeface="+mj-lt"/>
              <a:ea typeface="Kozuka Gothic Pro EL" pitchFamily="34" charset="-128"/>
            </a:endParaRPr>
          </a:p>
          <a:p>
            <a:pPr lvl="1" eaLnBrk="1" hangingPunct="1">
              <a:buFontTx/>
              <a:buChar char="•"/>
            </a:pPr>
            <a:r>
              <a:rPr lang="en-GB" dirty="0">
                <a:latin typeface="+mj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j-lt"/>
                <a:ea typeface="Kozuka Gothic Pro EL" pitchFamily="34" charset="-128"/>
              </a:rPr>
              <a:t>berekend</a:t>
            </a:r>
            <a:r>
              <a:rPr lang="en-GB" dirty="0" smtClean="0">
                <a:latin typeface="+mj-lt"/>
                <a:ea typeface="Kozuka Gothic Pro EL" pitchFamily="34" charset="-128"/>
              </a:rPr>
              <a:t>: </a:t>
            </a:r>
            <a:r>
              <a:rPr lang="en-GB" dirty="0" err="1" smtClean="0">
                <a:latin typeface="+mj-lt"/>
                <a:ea typeface="Kozuka Gothic Pro EL" pitchFamily="34" charset="-128"/>
              </a:rPr>
              <a:t>unieke</a:t>
            </a:r>
            <a:r>
              <a:rPr lang="en-GB" dirty="0" smtClean="0">
                <a:latin typeface="+mj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j-lt"/>
                <a:ea typeface="Kozuka Gothic Pro EL" pitchFamily="34" charset="-128"/>
              </a:rPr>
              <a:t>kliks</a:t>
            </a:r>
            <a:r>
              <a:rPr lang="en-GB" dirty="0" smtClean="0">
                <a:latin typeface="+mj-lt"/>
                <a:ea typeface="Kozuka Gothic Pro EL" pitchFamily="34" charset="-128"/>
              </a:rPr>
              <a:t>/</a:t>
            </a:r>
            <a:r>
              <a:rPr lang="en-GB" dirty="0" err="1" smtClean="0">
                <a:latin typeface="+mj-lt"/>
                <a:ea typeface="Kozuka Gothic Pro EL" pitchFamily="34" charset="-128"/>
              </a:rPr>
              <a:t>uniek</a:t>
            </a:r>
            <a:r>
              <a:rPr lang="en-GB" dirty="0" smtClean="0">
                <a:latin typeface="+mj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j-lt"/>
                <a:ea typeface="Kozuka Gothic Pro EL" pitchFamily="34" charset="-128"/>
              </a:rPr>
              <a:t>geopend</a:t>
            </a:r>
            <a:endParaRPr lang="en-GB" dirty="0">
              <a:latin typeface="+mj-lt"/>
              <a:ea typeface="Kozuka Gothic Pro EL" pitchFamily="34" charset="-128"/>
            </a:endParaRPr>
          </a:p>
        </p:txBody>
      </p:sp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nl-BE" dirty="0" smtClean="0"/>
              <a:t>E-mail marketing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1907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Text Box 3"/>
          <p:cNvSpPr txBox="1">
            <a:spLocks noChangeArrowheads="1"/>
          </p:cNvSpPr>
          <p:nvPr/>
        </p:nvSpPr>
        <p:spPr bwMode="auto">
          <a:xfrm>
            <a:off x="457200" y="1199089"/>
            <a:ext cx="7920038" cy="3600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sz="2400" b="1" dirty="0" err="1" smtClean="0">
                <a:latin typeface="Calibri" panose="020F0502020204030204" pitchFamily="34" charset="0"/>
                <a:ea typeface="Kozuka Gothic Pro EL" pitchFamily="34" charset="-128"/>
              </a:rPr>
              <a:t>Webversie</a:t>
            </a:r>
            <a:r>
              <a:rPr lang="en-GB" sz="2400" b="1" dirty="0" smtClean="0">
                <a:latin typeface="Calibri" panose="020F0502020204030204" pitchFamily="34" charset="0"/>
                <a:ea typeface="Kozuka Gothic Pro EL" pitchFamily="34" charset="-128"/>
              </a:rPr>
              <a:t> views</a:t>
            </a:r>
            <a:endParaRPr lang="en-GB" sz="2400" b="1" dirty="0">
              <a:latin typeface="Calibri" panose="020F0502020204030204" pitchFamily="34" charset="0"/>
              <a:ea typeface="Kozuka Gothic Pro EL" pitchFamily="34" charset="-128"/>
            </a:endParaRPr>
          </a:p>
          <a:p>
            <a:pPr eaLnBrk="1" hangingPunct="1"/>
            <a:endParaRPr lang="en-GB" dirty="0">
              <a:latin typeface="Calibri" panose="020F0502020204030204" pitchFamily="34" charset="0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dirty="0" smtClean="0">
                <a:latin typeface="Calibri" panose="020F0502020204030204" pitchFamily="34" charset="0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Calibri" panose="020F0502020204030204" pitchFamily="34" charset="0"/>
                <a:ea typeface="Kozuka Gothic Pro EL" pitchFamily="34" charset="-128"/>
              </a:rPr>
              <a:t>Hoeveel</a:t>
            </a:r>
            <a:r>
              <a:rPr lang="en-GB" dirty="0" smtClean="0">
                <a:latin typeface="Calibri" panose="020F0502020204030204" pitchFamily="34" charset="0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Calibri" panose="020F0502020204030204" pitchFamily="34" charset="0"/>
                <a:ea typeface="Kozuka Gothic Pro EL" pitchFamily="34" charset="-128"/>
              </a:rPr>
              <a:t>mensen</a:t>
            </a:r>
            <a:r>
              <a:rPr lang="en-GB" dirty="0" smtClean="0">
                <a:latin typeface="Calibri" panose="020F0502020204030204" pitchFamily="34" charset="0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Calibri" panose="020F0502020204030204" pitchFamily="34" charset="0"/>
                <a:ea typeface="Kozuka Gothic Pro EL" pitchFamily="34" charset="-128"/>
              </a:rPr>
              <a:t>hebben</a:t>
            </a:r>
            <a:r>
              <a:rPr lang="en-GB" dirty="0" smtClean="0">
                <a:latin typeface="Calibri" panose="020F0502020204030204" pitchFamily="34" charset="0"/>
                <a:ea typeface="Kozuka Gothic Pro EL" pitchFamily="34" charset="-128"/>
              </a:rPr>
              <a:t> de </a:t>
            </a:r>
            <a:r>
              <a:rPr lang="en-GB" dirty="0" err="1" smtClean="0">
                <a:latin typeface="Calibri" panose="020F0502020204030204" pitchFamily="34" charset="0"/>
                <a:ea typeface="Kozuka Gothic Pro EL" pitchFamily="34" charset="-128"/>
              </a:rPr>
              <a:t>webversie</a:t>
            </a:r>
            <a:r>
              <a:rPr lang="en-GB" dirty="0" smtClean="0">
                <a:latin typeface="Calibri" panose="020F0502020204030204" pitchFamily="34" charset="0"/>
                <a:ea typeface="Kozuka Gothic Pro EL" pitchFamily="34" charset="-128"/>
              </a:rPr>
              <a:t> van de e-mail </a:t>
            </a:r>
            <a:r>
              <a:rPr lang="en-GB" dirty="0" err="1" smtClean="0">
                <a:latin typeface="Calibri" panose="020F0502020204030204" pitchFamily="34" charset="0"/>
                <a:ea typeface="Kozuka Gothic Pro EL" pitchFamily="34" charset="-128"/>
              </a:rPr>
              <a:t>gezien</a:t>
            </a:r>
            <a:r>
              <a:rPr lang="en-GB" dirty="0" smtClean="0">
                <a:latin typeface="Calibri" panose="020F0502020204030204" pitchFamily="34" charset="0"/>
                <a:ea typeface="Kozuka Gothic Pro EL" pitchFamily="34" charset="-128"/>
              </a:rPr>
              <a:t> (</a:t>
            </a:r>
            <a:r>
              <a:rPr lang="en-GB" dirty="0" err="1" smtClean="0">
                <a:latin typeface="Calibri" panose="020F0502020204030204" pitchFamily="34" charset="0"/>
                <a:ea typeface="Kozuka Gothic Pro EL" pitchFamily="34" charset="-128"/>
              </a:rPr>
              <a:t>vergeleken</a:t>
            </a:r>
            <a:r>
              <a:rPr lang="en-GB" dirty="0" smtClean="0">
                <a:latin typeface="Calibri" panose="020F0502020204030204" pitchFamily="34" charset="0"/>
                <a:ea typeface="Kozuka Gothic Pro EL" pitchFamily="34" charset="-128"/>
              </a:rPr>
              <a:t> met het </a:t>
            </a:r>
            <a:r>
              <a:rPr lang="en-GB" dirty="0" err="1" smtClean="0">
                <a:latin typeface="Calibri" panose="020F0502020204030204" pitchFamily="34" charset="0"/>
                <a:ea typeface="Kozuka Gothic Pro EL" pitchFamily="34" charset="-128"/>
              </a:rPr>
              <a:t>totaal</a:t>
            </a:r>
            <a:r>
              <a:rPr lang="en-GB" dirty="0" smtClean="0">
                <a:latin typeface="Calibri" panose="020F0502020204030204" pitchFamily="34" charset="0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Calibri" panose="020F0502020204030204" pitchFamily="34" charset="0"/>
                <a:ea typeface="Kozuka Gothic Pro EL" pitchFamily="34" charset="-128"/>
              </a:rPr>
              <a:t>aantal</a:t>
            </a:r>
            <a:r>
              <a:rPr lang="en-GB" dirty="0" smtClean="0">
                <a:latin typeface="Calibri" panose="020F0502020204030204" pitchFamily="34" charset="0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Calibri" panose="020F0502020204030204" pitchFamily="34" charset="0"/>
                <a:ea typeface="Kozuka Gothic Pro EL" pitchFamily="34" charset="-128"/>
              </a:rPr>
              <a:t>verstuurd</a:t>
            </a:r>
            <a:r>
              <a:rPr lang="en-GB" dirty="0" smtClean="0">
                <a:latin typeface="Calibri" panose="020F0502020204030204" pitchFamily="34" charset="0"/>
                <a:ea typeface="Kozuka Gothic Pro EL" pitchFamily="34" charset="-128"/>
              </a:rPr>
              <a:t>)</a:t>
            </a:r>
            <a:endParaRPr lang="en-GB" dirty="0">
              <a:latin typeface="Calibri" panose="020F0502020204030204" pitchFamily="34" charset="0"/>
              <a:ea typeface="Kozuka Gothic Pro EL" pitchFamily="34" charset="-128"/>
            </a:endParaRPr>
          </a:p>
          <a:p>
            <a:pPr lvl="1" eaLnBrk="1" hangingPunct="1">
              <a:buFontTx/>
              <a:buChar char="•"/>
            </a:pPr>
            <a:r>
              <a:rPr lang="en-GB" dirty="0">
                <a:latin typeface="Calibri" panose="020F0502020204030204" pitchFamily="34" charset="0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Calibri" panose="020F0502020204030204" pitchFamily="34" charset="0"/>
                <a:ea typeface="Kozuka Gothic Pro EL" pitchFamily="34" charset="-128"/>
              </a:rPr>
              <a:t>Geeft</a:t>
            </a:r>
            <a:r>
              <a:rPr lang="en-GB" dirty="0" smtClean="0">
                <a:latin typeface="Calibri" panose="020F0502020204030204" pitchFamily="34" charset="0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Calibri" panose="020F0502020204030204" pitchFamily="34" charset="0"/>
                <a:ea typeface="Kozuka Gothic Pro EL" pitchFamily="34" charset="-128"/>
              </a:rPr>
              <a:t>een</a:t>
            </a:r>
            <a:r>
              <a:rPr lang="en-GB" dirty="0" smtClean="0">
                <a:latin typeface="Calibri" panose="020F0502020204030204" pitchFamily="34" charset="0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Calibri" panose="020F0502020204030204" pitchFamily="34" charset="0"/>
                <a:ea typeface="Kozuka Gothic Pro EL" pitchFamily="34" charset="-128"/>
              </a:rPr>
              <a:t>indicatie</a:t>
            </a:r>
            <a:r>
              <a:rPr lang="en-GB" dirty="0" smtClean="0">
                <a:latin typeface="Calibri" panose="020F0502020204030204" pitchFamily="34" charset="0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Calibri" panose="020F0502020204030204" pitchFamily="34" charset="0"/>
                <a:ea typeface="Kozuka Gothic Pro EL" pitchFamily="34" charset="-128"/>
              </a:rPr>
              <a:t>dat</a:t>
            </a:r>
            <a:r>
              <a:rPr lang="en-GB" dirty="0" smtClean="0">
                <a:latin typeface="Calibri" panose="020F0502020204030204" pitchFamily="34" charset="0"/>
                <a:ea typeface="Kozuka Gothic Pro EL" pitchFamily="34" charset="-128"/>
              </a:rPr>
              <a:t> je </a:t>
            </a:r>
            <a:r>
              <a:rPr lang="en-GB" dirty="0" err="1" smtClean="0">
                <a:latin typeface="Calibri" panose="020F0502020204030204" pitchFamily="34" charset="0"/>
                <a:ea typeface="Kozuka Gothic Pro EL" pitchFamily="34" charset="-128"/>
              </a:rPr>
              <a:t>moet</a:t>
            </a:r>
            <a:r>
              <a:rPr lang="en-GB" dirty="0" smtClean="0">
                <a:latin typeface="Calibri" panose="020F0502020204030204" pitchFamily="34" charset="0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Calibri" panose="020F0502020204030204" pitchFamily="34" charset="0"/>
                <a:ea typeface="Kozuka Gothic Pro EL" pitchFamily="34" charset="-128"/>
              </a:rPr>
              <a:t>gaan</a:t>
            </a:r>
            <a:r>
              <a:rPr lang="en-GB" dirty="0" smtClean="0">
                <a:latin typeface="Calibri" panose="020F0502020204030204" pitchFamily="34" charset="0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Calibri" panose="020F0502020204030204" pitchFamily="34" charset="0"/>
                <a:ea typeface="Kozuka Gothic Pro EL" pitchFamily="34" charset="-128"/>
              </a:rPr>
              <a:t>segmenteren</a:t>
            </a:r>
            <a:r>
              <a:rPr lang="en-GB" dirty="0" smtClean="0">
                <a:latin typeface="Calibri" panose="020F0502020204030204" pitchFamily="34" charset="0"/>
                <a:ea typeface="Kozuka Gothic Pro EL" pitchFamily="34" charset="-128"/>
              </a:rPr>
              <a:t> op basis van je e-mail </a:t>
            </a:r>
            <a:r>
              <a:rPr lang="en-GB" dirty="0" err="1" smtClean="0">
                <a:latin typeface="Calibri" panose="020F0502020204030204" pitchFamily="34" charset="0"/>
                <a:ea typeface="Kozuka Gothic Pro EL" pitchFamily="34" charset="-128"/>
              </a:rPr>
              <a:t>klant</a:t>
            </a:r>
            <a:r>
              <a:rPr lang="en-GB" dirty="0" smtClean="0">
                <a:latin typeface="Calibri" panose="020F0502020204030204" pitchFamily="34" charset="0"/>
                <a:ea typeface="Kozuka Gothic Pro EL" pitchFamily="34" charset="-128"/>
              </a:rPr>
              <a:t>/platform of </a:t>
            </a:r>
            <a:r>
              <a:rPr lang="en-GB" dirty="0" err="1" smtClean="0">
                <a:latin typeface="Calibri" panose="020F0502020204030204" pitchFamily="34" charset="0"/>
                <a:ea typeface="Kozuka Gothic Pro EL" pitchFamily="34" charset="-128"/>
              </a:rPr>
              <a:t>dat</a:t>
            </a:r>
            <a:r>
              <a:rPr lang="en-GB" dirty="0" smtClean="0">
                <a:latin typeface="Calibri" panose="020F0502020204030204" pitchFamily="34" charset="0"/>
                <a:ea typeface="Kozuka Gothic Pro EL" pitchFamily="34" charset="-128"/>
              </a:rPr>
              <a:t> je design </a:t>
            </a:r>
            <a:r>
              <a:rPr lang="en-GB" dirty="0" err="1" smtClean="0">
                <a:latin typeface="Calibri" panose="020F0502020204030204" pitchFamily="34" charset="0"/>
                <a:ea typeface="Kozuka Gothic Pro EL" pitchFamily="34" charset="-128"/>
              </a:rPr>
              <a:t>te</a:t>
            </a:r>
            <a:r>
              <a:rPr lang="en-GB" dirty="0" smtClean="0">
                <a:latin typeface="Calibri" panose="020F0502020204030204" pitchFamily="34" charset="0"/>
                <a:ea typeface="Kozuka Gothic Pro EL" pitchFamily="34" charset="-128"/>
              </a:rPr>
              <a:t> complex</a:t>
            </a:r>
            <a:endParaRPr lang="en-GB" dirty="0">
              <a:latin typeface="Calibri" panose="020F0502020204030204" pitchFamily="34" charset="0"/>
              <a:ea typeface="Kozuka Gothic Pro EL" pitchFamily="34" charset="-128"/>
            </a:endParaRPr>
          </a:p>
          <a:p>
            <a:pPr eaLnBrk="1" hangingPunct="1"/>
            <a:endParaRPr lang="en-GB" dirty="0" smtClean="0">
              <a:latin typeface="Calibri" panose="020F0502020204030204" pitchFamily="34" charset="0"/>
              <a:ea typeface="Kozuka Gothic Pro EL" pitchFamily="34" charset="-128"/>
            </a:endParaRPr>
          </a:p>
          <a:p>
            <a:pPr eaLnBrk="1" hangingPunct="1"/>
            <a:r>
              <a:rPr lang="en-GB" sz="2400" b="1" dirty="0" err="1" smtClean="0">
                <a:latin typeface="Calibri" panose="020F0502020204030204" pitchFamily="34" charset="0"/>
                <a:ea typeface="Kozuka Gothic Pro EL" pitchFamily="34" charset="-128"/>
              </a:rPr>
              <a:t>Mobiele</a:t>
            </a:r>
            <a:r>
              <a:rPr lang="en-GB" sz="2400" b="1" dirty="0" smtClean="0">
                <a:latin typeface="Calibri" panose="020F0502020204030204" pitchFamily="34" charset="0"/>
                <a:ea typeface="Kozuka Gothic Pro EL" pitchFamily="34" charset="-128"/>
              </a:rPr>
              <a:t> vs. desktop views</a:t>
            </a:r>
            <a:endParaRPr lang="en-GB" sz="2400" b="1" dirty="0">
              <a:latin typeface="Calibri" panose="020F0502020204030204" pitchFamily="34" charset="0"/>
              <a:ea typeface="Kozuka Gothic Pro EL" pitchFamily="34" charset="-128"/>
            </a:endParaRPr>
          </a:p>
          <a:p>
            <a:pPr eaLnBrk="1" hangingPunct="1"/>
            <a:endParaRPr lang="en-GB" dirty="0">
              <a:latin typeface="Calibri" panose="020F0502020204030204" pitchFamily="34" charset="0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dirty="0" smtClean="0">
                <a:latin typeface="Calibri" panose="020F0502020204030204" pitchFamily="34" charset="0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Calibri" panose="020F0502020204030204" pitchFamily="34" charset="0"/>
                <a:ea typeface="Kozuka Gothic Pro EL" pitchFamily="34" charset="-128"/>
              </a:rPr>
              <a:t>Waar</a:t>
            </a:r>
            <a:r>
              <a:rPr lang="en-GB" dirty="0" smtClean="0">
                <a:latin typeface="Calibri" panose="020F0502020204030204" pitchFamily="34" charset="0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Calibri" panose="020F0502020204030204" pitchFamily="34" charset="0"/>
                <a:ea typeface="Kozuka Gothic Pro EL" pitchFamily="34" charset="-128"/>
              </a:rPr>
              <a:t>wordt</a:t>
            </a:r>
            <a:r>
              <a:rPr lang="en-GB" dirty="0" smtClean="0">
                <a:latin typeface="Calibri" panose="020F0502020204030204" pitchFamily="34" charset="0"/>
                <a:ea typeface="Kozuka Gothic Pro EL" pitchFamily="34" charset="-128"/>
              </a:rPr>
              <a:t> je e-mail </a:t>
            </a:r>
            <a:r>
              <a:rPr lang="en-GB" dirty="0" err="1" smtClean="0">
                <a:latin typeface="Calibri" panose="020F0502020204030204" pitchFamily="34" charset="0"/>
                <a:ea typeface="Kozuka Gothic Pro EL" pitchFamily="34" charset="-128"/>
              </a:rPr>
              <a:t>bekeken</a:t>
            </a:r>
            <a:r>
              <a:rPr lang="en-GB" dirty="0" smtClean="0">
                <a:latin typeface="Calibri" panose="020F0502020204030204" pitchFamily="34" charset="0"/>
                <a:ea typeface="Kozuka Gothic Pro EL" pitchFamily="34" charset="-128"/>
              </a:rPr>
              <a:t>?</a:t>
            </a:r>
            <a:endParaRPr lang="en-GB" dirty="0">
              <a:latin typeface="Calibri" panose="020F0502020204030204" pitchFamily="34" charset="0"/>
              <a:ea typeface="Kozuka Gothic Pro EL" pitchFamily="34" charset="-128"/>
            </a:endParaRPr>
          </a:p>
          <a:p>
            <a:pPr lvl="1" eaLnBrk="1" hangingPunct="1">
              <a:buFontTx/>
              <a:buChar char="•"/>
            </a:pPr>
            <a:r>
              <a:rPr lang="en-GB" dirty="0" smtClean="0">
                <a:latin typeface="Calibri" panose="020F0502020204030204" pitchFamily="34" charset="0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Calibri" panose="020F0502020204030204" pitchFamily="34" charset="0"/>
                <a:ea typeface="Kozuka Gothic Pro EL" pitchFamily="34" charset="-128"/>
              </a:rPr>
              <a:t>Onderweg</a:t>
            </a:r>
            <a:endParaRPr lang="en-GB" dirty="0">
              <a:latin typeface="Calibri" panose="020F0502020204030204" pitchFamily="34" charset="0"/>
              <a:ea typeface="Kozuka Gothic Pro EL" pitchFamily="34" charset="-128"/>
            </a:endParaRPr>
          </a:p>
          <a:p>
            <a:pPr lvl="1" eaLnBrk="1" hangingPunct="1">
              <a:buFontTx/>
              <a:buChar char="•"/>
            </a:pPr>
            <a:r>
              <a:rPr lang="en-GB" dirty="0" smtClean="0">
                <a:latin typeface="Calibri" panose="020F0502020204030204" pitchFamily="34" charset="0"/>
                <a:ea typeface="Kozuka Gothic Pro EL" pitchFamily="34" charset="-128"/>
              </a:rPr>
              <a:t> Op </a:t>
            </a:r>
            <a:r>
              <a:rPr lang="en-GB" dirty="0" err="1" smtClean="0">
                <a:latin typeface="Calibri" panose="020F0502020204030204" pitchFamily="34" charset="0"/>
                <a:ea typeface="Kozuka Gothic Pro EL" pitchFamily="34" charset="-128"/>
              </a:rPr>
              <a:t>kantoor</a:t>
            </a:r>
            <a:r>
              <a:rPr lang="en-GB" dirty="0" smtClean="0">
                <a:latin typeface="Calibri" panose="020F0502020204030204" pitchFamily="34" charset="0"/>
                <a:ea typeface="Kozuka Gothic Pro EL" pitchFamily="34" charset="-128"/>
              </a:rPr>
              <a:t>/</a:t>
            </a:r>
            <a:r>
              <a:rPr lang="en-GB" dirty="0" err="1" smtClean="0">
                <a:latin typeface="Calibri" panose="020F0502020204030204" pitchFamily="34" charset="0"/>
                <a:ea typeface="Kozuka Gothic Pro EL" pitchFamily="34" charset="-128"/>
              </a:rPr>
              <a:t>thuis</a:t>
            </a:r>
            <a:endParaRPr lang="en-GB" dirty="0">
              <a:latin typeface="Calibri" panose="020F0502020204030204" pitchFamily="34" charset="0"/>
              <a:ea typeface="Kozuka Gothic Pro EL" pitchFamily="34" charset="-128"/>
            </a:endParaRPr>
          </a:p>
        </p:txBody>
      </p:sp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3644900"/>
            <a:ext cx="36195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3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5257800"/>
            <a:ext cx="352425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39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59350"/>
            <a:ext cx="3132138" cy="189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39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4581525"/>
            <a:ext cx="1509713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nl-BE" dirty="0" smtClean="0"/>
              <a:t>E-mail marketing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3350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Text Box 3"/>
          <p:cNvSpPr txBox="1">
            <a:spLocks noChangeArrowheads="1"/>
          </p:cNvSpPr>
          <p:nvPr/>
        </p:nvSpPr>
        <p:spPr bwMode="auto">
          <a:xfrm>
            <a:off x="231742" y="1143000"/>
            <a:ext cx="7920038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sz="2400" b="1" dirty="0" smtClean="0">
                <a:latin typeface="+mn-lt"/>
                <a:ea typeface="Kozuka Gothic Pro EL" pitchFamily="34" charset="-128"/>
              </a:rPr>
              <a:t>Score van </a:t>
            </a:r>
            <a:r>
              <a:rPr lang="en-GB" sz="2400" b="1" dirty="0" err="1" smtClean="0">
                <a:latin typeface="+mn-lt"/>
                <a:ea typeface="Kozuka Gothic Pro EL" pitchFamily="34" charset="-128"/>
              </a:rPr>
              <a:t>verzender</a:t>
            </a:r>
            <a:r>
              <a:rPr lang="en-GB" sz="2400" b="1" dirty="0" smtClean="0">
                <a:latin typeface="+mn-lt"/>
                <a:ea typeface="Kozuka Gothic Pro EL" pitchFamily="34" charset="-128"/>
              </a:rPr>
              <a:t> (</a:t>
            </a:r>
            <a:r>
              <a:rPr lang="en-GB" sz="2400" b="1" dirty="0" err="1" smtClean="0">
                <a:latin typeface="+mn-lt"/>
                <a:ea typeface="Kozuka Gothic Pro EL" pitchFamily="34" charset="-128"/>
              </a:rPr>
              <a:t>ReturnPath</a:t>
            </a:r>
            <a:r>
              <a:rPr lang="en-GB" sz="2400" b="1" dirty="0" smtClean="0">
                <a:latin typeface="+mn-lt"/>
                <a:ea typeface="Kozuka Gothic Pro EL" pitchFamily="34" charset="-128"/>
              </a:rPr>
              <a:t> software)</a:t>
            </a:r>
            <a:endParaRPr lang="en-GB" sz="2400" b="1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>
                <a:latin typeface="Kozuka Gothic Pro EL" pitchFamily="34" charset="-128"/>
                <a:ea typeface="Kozuka Gothic Pro EL" pitchFamily="34" charset="-128"/>
              </a:rPr>
              <a:t>ReturnPath</a:t>
            </a: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geeft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een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score van je e-mail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programma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(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reputatie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)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lvl="1" eaLnBrk="1" hangingPunct="1">
              <a:buFontTx/>
              <a:buChar char="•"/>
            </a:pP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Zelfde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algoritme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als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grote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e-mail providers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zoals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Hotmail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en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Gmail.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</p:txBody>
      </p:sp>
      <p:pic>
        <p:nvPicPr>
          <p:cNvPr id="60420" name="Picture 9" descr="Sender Score Repo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" y="2602397"/>
            <a:ext cx="5268912" cy="764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1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00" y="2708275"/>
            <a:ext cx="3863975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nl-BE" dirty="0" smtClean="0"/>
              <a:t>E-mail marketing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0051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1555750"/>
            <a:ext cx="7235825" cy="504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http://news.mediaspecs.be/sites/default/files/IAB-Belgiu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86434"/>
            <a:ext cx="1727646" cy="142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nl-BE" dirty="0" smtClean="0"/>
              <a:t>E-mail marketing: enkele referentiecijfers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8784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Text Box 3"/>
          <p:cNvSpPr txBox="1">
            <a:spLocks noChangeArrowheads="1"/>
          </p:cNvSpPr>
          <p:nvPr/>
        </p:nvSpPr>
        <p:spPr bwMode="auto">
          <a:xfrm>
            <a:off x="1098016" y="1311761"/>
            <a:ext cx="7920038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sz="2400" b="1" dirty="0" err="1" smtClean="0">
                <a:latin typeface="+mn-lt"/>
                <a:ea typeface="Kozuka Gothic Pro EL" pitchFamily="34" charset="-128"/>
              </a:rPr>
              <a:t>Datakwaliteit</a:t>
            </a:r>
            <a:endParaRPr lang="en-GB" sz="2400" b="1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dirty="0">
              <a:latin typeface="+mn-lt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Hoeveel</a:t>
            </a:r>
            <a:r>
              <a:rPr lang="en-GB" dirty="0" smtClean="0">
                <a:latin typeface="+mn-lt"/>
                <a:ea typeface="Kozuka Gothic Pro EL" pitchFamily="34" charset="-128"/>
              </a:rPr>
              <a:t> % van je database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heeft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een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volledig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gekend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profiel</a:t>
            </a:r>
            <a:endParaRPr lang="en-GB" dirty="0">
              <a:latin typeface="+mn-lt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Verschil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wordt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berekend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jaar</a:t>
            </a:r>
            <a:r>
              <a:rPr lang="en-GB" dirty="0" smtClean="0">
                <a:latin typeface="+mn-lt"/>
                <a:ea typeface="Kozuka Gothic Pro EL" pitchFamily="34" charset="-128"/>
              </a:rPr>
              <a:t> op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jaar</a:t>
            </a:r>
            <a:endParaRPr lang="en-GB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dirty="0">
              <a:latin typeface="+mn-lt"/>
              <a:ea typeface="Kozuka Gothic Pro EL" pitchFamily="34" charset="-128"/>
            </a:endParaRPr>
          </a:p>
          <a:p>
            <a:pPr eaLnBrk="1" hangingPunct="1"/>
            <a:r>
              <a:rPr lang="en-GB" sz="2400" b="1" dirty="0" err="1" smtClean="0">
                <a:latin typeface="+mn-lt"/>
                <a:ea typeface="Kozuka Gothic Pro EL" pitchFamily="34" charset="-128"/>
              </a:rPr>
              <a:t>Cumulatieve</a:t>
            </a:r>
            <a:r>
              <a:rPr lang="en-GB" sz="2400" b="1" dirty="0" smtClean="0">
                <a:latin typeface="+mn-lt"/>
                <a:ea typeface="Kozuka Gothic Pro EL" pitchFamily="34" charset="-128"/>
              </a:rPr>
              <a:t>  </a:t>
            </a:r>
            <a:r>
              <a:rPr lang="en-GB" sz="2400" b="1" dirty="0" err="1" smtClean="0">
                <a:latin typeface="+mn-lt"/>
                <a:ea typeface="Kozuka Gothic Pro EL" pitchFamily="34" charset="-128"/>
              </a:rPr>
              <a:t>verkoop</a:t>
            </a:r>
            <a:r>
              <a:rPr lang="en-GB" sz="2400" b="1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sz="2400" b="1" dirty="0">
                <a:latin typeface="+mn-lt"/>
                <a:ea typeface="Kozuka Gothic Pro EL" pitchFamily="34" charset="-128"/>
              </a:rPr>
              <a:t>&amp; </a:t>
            </a:r>
            <a:r>
              <a:rPr lang="en-GB" sz="2400" b="1" dirty="0" err="1" smtClean="0">
                <a:latin typeface="+mn-lt"/>
                <a:ea typeface="Kozuka Gothic Pro EL" pitchFamily="34" charset="-128"/>
              </a:rPr>
              <a:t>cumulatief</a:t>
            </a:r>
            <a:r>
              <a:rPr lang="en-GB" sz="2400" b="1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sz="2400" b="1" dirty="0" err="1" smtClean="0">
                <a:latin typeface="+mn-lt"/>
                <a:ea typeface="Kozuka Gothic Pro EL" pitchFamily="34" charset="-128"/>
              </a:rPr>
              <a:t>bereik</a:t>
            </a:r>
            <a:r>
              <a:rPr lang="en-GB" sz="2400" b="1" dirty="0" smtClean="0">
                <a:latin typeface="+mn-lt"/>
                <a:ea typeface="Kozuka Gothic Pro EL" pitchFamily="34" charset="-128"/>
              </a:rPr>
              <a:t>/</a:t>
            </a:r>
            <a:r>
              <a:rPr lang="en-GB" sz="2400" b="1" dirty="0" err="1" smtClean="0">
                <a:latin typeface="+mn-lt"/>
                <a:ea typeface="Kozuka Gothic Pro EL" pitchFamily="34" charset="-128"/>
              </a:rPr>
              <a:t>kliks</a:t>
            </a:r>
            <a:endParaRPr lang="en-GB" sz="2400" b="1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dirty="0">
              <a:latin typeface="+mn-lt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dirty="0">
                <a:latin typeface="+mn-lt"/>
                <a:ea typeface="Kozuka Gothic Pro EL" pitchFamily="34" charset="-128"/>
              </a:rPr>
              <a:t> </a:t>
            </a:r>
            <a:r>
              <a:rPr lang="en-GB" dirty="0" smtClean="0">
                <a:latin typeface="+mn-lt"/>
                <a:ea typeface="Kozuka Gothic Pro EL" pitchFamily="34" charset="-128"/>
              </a:rPr>
              <a:t>Om de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effecten</a:t>
            </a:r>
            <a:r>
              <a:rPr lang="en-GB" dirty="0" smtClean="0">
                <a:latin typeface="+mn-lt"/>
                <a:ea typeface="Kozuka Gothic Pro EL" pitchFamily="34" charset="-128"/>
              </a:rPr>
              <a:t> van je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campagne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te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kunnen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berekenen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moet</a:t>
            </a:r>
            <a:r>
              <a:rPr lang="en-GB" dirty="0" smtClean="0">
                <a:latin typeface="+mn-lt"/>
                <a:ea typeface="Kozuka Gothic Pro EL" pitchFamily="34" charset="-128"/>
              </a:rPr>
              <a:t> je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deze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berekenen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waarbij</a:t>
            </a:r>
            <a:r>
              <a:rPr lang="en-GB" dirty="0" smtClean="0">
                <a:latin typeface="+mn-lt"/>
                <a:ea typeface="Kozuka Gothic Pro EL" pitchFamily="34" charset="-128"/>
              </a:rPr>
              <a:t> je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volgende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dingen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vergelijkt</a:t>
            </a:r>
            <a:r>
              <a:rPr lang="en-GB" dirty="0" smtClean="0">
                <a:latin typeface="+mn-lt"/>
                <a:ea typeface="Kozuka Gothic Pro EL" pitchFamily="34" charset="-128"/>
              </a:rPr>
              <a:t>:</a:t>
            </a:r>
            <a:endParaRPr lang="en-GB" dirty="0">
              <a:latin typeface="+mn-lt"/>
              <a:ea typeface="Kozuka Gothic Pro EL" pitchFamily="34" charset="-128"/>
            </a:endParaRPr>
          </a:p>
          <a:p>
            <a:pPr lvl="1" eaLnBrk="1" hangingPunct="1">
              <a:buFontTx/>
              <a:buChar char="•"/>
            </a:pP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Totale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omzet</a:t>
            </a:r>
            <a:r>
              <a:rPr lang="en-GB" dirty="0" smtClean="0">
                <a:latin typeface="+mn-lt"/>
                <a:ea typeface="Kozuka Gothic Pro EL" pitchFamily="34" charset="-128"/>
              </a:rPr>
              <a:t> in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vergelijking</a:t>
            </a:r>
            <a:r>
              <a:rPr lang="en-GB" dirty="0" smtClean="0">
                <a:latin typeface="+mn-lt"/>
                <a:ea typeface="Kozuka Gothic Pro EL" pitchFamily="34" charset="-128"/>
              </a:rPr>
              <a:t> met je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totale</a:t>
            </a:r>
            <a:r>
              <a:rPr lang="en-GB" dirty="0" smtClean="0">
                <a:latin typeface="+mn-lt"/>
                <a:ea typeface="Kozuka Gothic Pro EL" pitchFamily="34" charset="-128"/>
              </a:rPr>
              <a:t> e-mail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bereik</a:t>
            </a:r>
            <a:endParaRPr lang="en-GB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dirty="0">
              <a:latin typeface="+mn-lt"/>
              <a:ea typeface="Kozuka Gothic Pro EL" pitchFamily="34" charset="-128"/>
            </a:endParaRPr>
          </a:p>
          <a:p>
            <a:pPr eaLnBrk="1" hangingPunct="1"/>
            <a:r>
              <a:rPr lang="en-GB" sz="2400" b="1" dirty="0">
                <a:latin typeface="+mn-lt"/>
                <a:ea typeface="Kozuka Gothic Pro EL" pitchFamily="34" charset="-128"/>
              </a:rPr>
              <a:t>E-mail marketing </a:t>
            </a:r>
            <a:r>
              <a:rPr lang="en-GB" sz="2400" b="1" dirty="0" err="1" smtClean="0">
                <a:latin typeface="+mn-lt"/>
                <a:ea typeface="Kozuka Gothic Pro EL" pitchFamily="34" charset="-128"/>
              </a:rPr>
              <a:t>druk</a:t>
            </a:r>
            <a:endParaRPr lang="en-GB" sz="2400" b="1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dirty="0">
              <a:latin typeface="+mn-lt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dirty="0" smtClean="0">
                <a:latin typeface="+mn-lt"/>
                <a:ea typeface="Kozuka Gothic Pro EL" pitchFamily="34" charset="-128"/>
              </a:rPr>
              <a:t> Welk segment in je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klantenbasis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heeft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hoeveel</a:t>
            </a:r>
            <a:r>
              <a:rPr lang="en-GB" dirty="0" smtClean="0">
                <a:latin typeface="+mn-lt"/>
                <a:ea typeface="Kozuka Gothic Pro EL" pitchFamily="34" charset="-128"/>
              </a:rPr>
              <a:t> e-mails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gehad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en</a:t>
            </a:r>
            <a:r>
              <a:rPr lang="en-GB" dirty="0" smtClean="0">
                <a:latin typeface="+mn-lt"/>
                <a:ea typeface="Kozuka Gothic Pro EL" pitchFamily="34" charset="-128"/>
              </a:rPr>
              <a:t> wat is het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aandeel</a:t>
            </a:r>
            <a:r>
              <a:rPr lang="en-GB" dirty="0" smtClean="0">
                <a:latin typeface="+mn-lt"/>
                <a:ea typeface="Kozuka Gothic Pro EL" pitchFamily="34" charset="-128"/>
              </a:rPr>
              <a:t> in de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totale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omzet</a:t>
            </a:r>
            <a:endParaRPr lang="en-GB" dirty="0">
              <a:latin typeface="+mn-lt"/>
              <a:ea typeface="Kozuka Gothic Pro EL" pitchFamily="34" charset="-128"/>
            </a:endParaRPr>
          </a:p>
        </p:txBody>
      </p:sp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nl-BE" dirty="0" smtClean="0"/>
              <a:t>E-mail marketing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7722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628775"/>
            <a:ext cx="8094663" cy="410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nl-BE" dirty="0" smtClean="0"/>
              <a:t>E-mail marketing: bereik in het segment/totaal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2807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Text Box 3"/>
          <p:cNvSpPr txBox="1">
            <a:spLocks noChangeArrowheads="1"/>
          </p:cNvSpPr>
          <p:nvPr/>
        </p:nvSpPr>
        <p:spPr bwMode="auto">
          <a:xfrm>
            <a:off x="611981" y="1547813"/>
            <a:ext cx="7920038" cy="3600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sz="2400" b="1" dirty="0">
                <a:latin typeface="+mn-lt"/>
                <a:ea typeface="Kozuka Gothic Pro EL" pitchFamily="34" charset="-128"/>
              </a:rPr>
              <a:t>A/B test </a:t>
            </a:r>
            <a:r>
              <a:rPr lang="en-GB" sz="2400" b="1" dirty="0" err="1" smtClean="0">
                <a:latin typeface="+mn-lt"/>
                <a:ea typeface="Kozuka Gothic Pro EL" pitchFamily="34" charset="-128"/>
              </a:rPr>
              <a:t>resultaten</a:t>
            </a:r>
            <a:endParaRPr lang="en-GB" sz="2400" b="1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dirty="0">
              <a:latin typeface="+mn-lt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Vergelijk</a:t>
            </a:r>
            <a:r>
              <a:rPr lang="en-GB" dirty="0" smtClean="0">
                <a:latin typeface="+mn-lt"/>
                <a:ea typeface="Kozuka Gothic Pro EL" pitchFamily="34" charset="-128"/>
              </a:rPr>
              <a:t> 1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variabele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tussen</a:t>
            </a:r>
            <a:r>
              <a:rPr lang="en-GB" dirty="0" smtClean="0">
                <a:latin typeface="+mn-lt"/>
                <a:ea typeface="Kozuka Gothic Pro EL" pitchFamily="34" charset="-128"/>
              </a:rPr>
              <a:t> 2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verschillende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vormen</a:t>
            </a:r>
            <a:r>
              <a:rPr lang="en-GB" dirty="0" smtClean="0">
                <a:latin typeface="+mn-lt"/>
                <a:ea typeface="Kozuka Gothic Pro EL" pitchFamily="34" charset="-128"/>
              </a:rPr>
              <a:t> van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aanpak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smtClean="0">
                <a:latin typeface="+mn-lt"/>
                <a:ea typeface="Kozuka Gothic Pro EL" pitchFamily="34" charset="-128"/>
              </a:rPr>
              <a:t>op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vlak</a:t>
            </a:r>
            <a:r>
              <a:rPr lang="en-GB" dirty="0" smtClean="0">
                <a:latin typeface="+mn-lt"/>
                <a:ea typeface="Kozuka Gothic Pro EL" pitchFamily="34" charset="-128"/>
              </a:rPr>
              <a:t> van </a:t>
            </a:r>
            <a:endParaRPr lang="en-GB" dirty="0">
              <a:latin typeface="+mn-lt"/>
              <a:ea typeface="Kozuka Gothic Pro EL" pitchFamily="34" charset="-128"/>
            </a:endParaRPr>
          </a:p>
          <a:p>
            <a:pPr lvl="1" eaLnBrk="1" hangingPunct="1">
              <a:buFontTx/>
              <a:buChar char="•"/>
            </a:pPr>
            <a:r>
              <a:rPr lang="en-GB" dirty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verkoop</a:t>
            </a:r>
            <a:endParaRPr lang="en-GB" dirty="0">
              <a:latin typeface="+mn-lt"/>
              <a:ea typeface="Kozuka Gothic Pro EL" pitchFamily="34" charset="-128"/>
            </a:endParaRPr>
          </a:p>
          <a:p>
            <a:pPr lvl="1" eaLnBrk="1" hangingPunct="1">
              <a:buFontTx/>
              <a:buChar char="•"/>
            </a:pPr>
            <a:r>
              <a:rPr lang="en-GB" dirty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conversie</a:t>
            </a:r>
            <a:endParaRPr lang="en-GB" dirty="0">
              <a:latin typeface="+mn-lt"/>
              <a:ea typeface="Kozuka Gothic Pro EL" pitchFamily="34" charset="-128"/>
            </a:endParaRPr>
          </a:p>
          <a:p>
            <a:pPr lvl="1" eaLnBrk="1" hangingPunct="1">
              <a:buFontTx/>
              <a:buChar char="•"/>
            </a:pP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aantal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kliks</a:t>
            </a:r>
            <a:endParaRPr lang="en-GB" dirty="0">
              <a:latin typeface="+mn-lt"/>
              <a:ea typeface="Kozuka Gothic Pro EL" pitchFamily="34" charset="-128"/>
            </a:endParaRPr>
          </a:p>
          <a:p>
            <a:pPr lvl="1" eaLnBrk="1" hangingPunct="1">
              <a:buFontTx/>
              <a:buChar char="•"/>
            </a:pP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aantal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keren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geopend</a:t>
            </a:r>
            <a:endParaRPr lang="en-GB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dirty="0">
              <a:latin typeface="+mn-lt"/>
              <a:ea typeface="Kozuka Gothic Pro EL" pitchFamily="34" charset="-128"/>
            </a:endParaRPr>
          </a:p>
          <a:p>
            <a:pPr eaLnBrk="1" hangingPunct="1"/>
            <a:r>
              <a:rPr lang="en-GB" sz="2400" b="1" dirty="0">
                <a:latin typeface="+mn-lt"/>
                <a:ea typeface="Kozuka Gothic Pro EL" pitchFamily="34" charset="-128"/>
              </a:rPr>
              <a:t>Multi-variate test </a:t>
            </a:r>
            <a:r>
              <a:rPr lang="en-GB" sz="2400" b="1" dirty="0" err="1" smtClean="0">
                <a:latin typeface="+mn-lt"/>
                <a:ea typeface="Kozuka Gothic Pro EL" pitchFamily="34" charset="-128"/>
              </a:rPr>
              <a:t>resultate</a:t>
            </a:r>
            <a:r>
              <a:rPr lang="en-GB" sz="2400" b="1" dirty="0" err="1">
                <a:latin typeface="+mn-lt"/>
                <a:ea typeface="Kozuka Gothic Pro EL" pitchFamily="34" charset="-128"/>
              </a:rPr>
              <a:t>n</a:t>
            </a:r>
            <a:endParaRPr lang="en-GB" sz="2400" b="1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dirty="0">
              <a:latin typeface="+mn-lt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dirty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Zelfde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als</a:t>
            </a:r>
            <a:r>
              <a:rPr lang="en-GB" dirty="0" smtClean="0">
                <a:latin typeface="+mn-lt"/>
                <a:ea typeface="Kozuka Gothic Pro EL" pitchFamily="34" charset="-128"/>
              </a:rPr>
              <a:t> A/B </a:t>
            </a:r>
            <a:r>
              <a:rPr lang="en-GB" dirty="0">
                <a:latin typeface="+mn-lt"/>
                <a:ea typeface="Kozuka Gothic Pro EL" pitchFamily="34" charset="-128"/>
              </a:rPr>
              <a:t>test, </a:t>
            </a:r>
            <a:r>
              <a:rPr lang="en-GB" dirty="0" smtClean="0">
                <a:latin typeface="+mn-lt"/>
                <a:ea typeface="Kozuka Gothic Pro EL" pitchFamily="34" charset="-128"/>
              </a:rPr>
              <a:t>maar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hier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houden</a:t>
            </a:r>
            <a:r>
              <a:rPr lang="en-GB" dirty="0" smtClean="0">
                <a:latin typeface="+mn-lt"/>
                <a:ea typeface="Kozuka Gothic Pro EL" pitchFamily="34" charset="-128"/>
              </a:rPr>
              <a:t> we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ook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rekening</a:t>
            </a:r>
            <a:r>
              <a:rPr lang="en-GB" dirty="0" smtClean="0">
                <a:latin typeface="+mn-lt"/>
                <a:ea typeface="Kozuka Gothic Pro EL" pitchFamily="34" charset="-128"/>
              </a:rPr>
              <a:t> met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sociale</a:t>
            </a:r>
            <a:r>
              <a:rPr lang="en-GB" dirty="0" smtClean="0">
                <a:latin typeface="+mn-lt"/>
                <a:ea typeface="Kozuka Gothic Pro EL" pitchFamily="34" charset="-128"/>
              </a:rPr>
              <a:t>,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demografische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en</a:t>
            </a:r>
            <a:r>
              <a:rPr lang="en-GB" dirty="0" smtClean="0">
                <a:latin typeface="+mn-lt"/>
                <a:ea typeface="Kozuka Gothic Pro EL" pitchFamily="34" charset="-128"/>
              </a:rPr>
              <a:t> lifestyle clusters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als</a:t>
            </a:r>
            <a:r>
              <a:rPr lang="en-GB" dirty="0" smtClean="0">
                <a:latin typeface="+mn-lt"/>
                <a:ea typeface="Kozuka Gothic Pro EL" pitchFamily="34" charset="-128"/>
              </a:rPr>
              <a:t> criteria</a:t>
            </a:r>
            <a:endParaRPr lang="en-GB" dirty="0">
              <a:latin typeface="+mn-lt"/>
              <a:ea typeface="Kozuka Gothic Pro EL" pitchFamily="34" charset="-128"/>
            </a:endParaRPr>
          </a:p>
        </p:txBody>
      </p:sp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nl-BE" dirty="0" smtClean="0"/>
              <a:t>E-mail marketing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0630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SzPct val="80000"/>
              <a:buFont typeface="Wingdings" pitchFamily="2" charset="2"/>
              <a:buNone/>
            </a:pPr>
            <a:r>
              <a:rPr lang="en-GB" sz="7100" smtClean="0">
                <a:latin typeface="Kozuka Gothic Pro EL" pitchFamily="34" charset="-128"/>
                <a:ea typeface="Kozuka Gothic Pro EL" pitchFamily="34" charset="-128"/>
              </a:rPr>
              <a:t>Social</a:t>
            </a:r>
            <a:br>
              <a:rPr lang="en-GB" sz="7100" smtClean="0">
                <a:latin typeface="Kozuka Gothic Pro EL" pitchFamily="34" charset="-128"/>
                <a:ea typeface="Kozuka Gothic Pro EL" pitchFamily="34" charset="-128"/>
              </a:rPr>
            </a:br>
            <a:r>
              <a:rPr lang="en-GB" sz="7100" smtClean="0">
                <a:latin typeface="Kozuka Gothic Pro EL" pitchFamily="34" charset="-128"/>
                <a:ea typeface="Kozuka Gothic Pro EL" pitchFamily="34" charset="-128"/>
              </a:rPr>
              <a:t>Media</a:t>
            </a:r>
            <a:endParaRPr lang="nl-BE" sz="1400" smtClean="0">
              <a:solidFill>
                <a:srgbClr val="404040"/>
              </a:solidFill>
              <a:latin typeface="Kozuka Gothic Pro EL" pitchFamily="34" charset="-128"/>
              <a:ea typeface="Kozuka Gothic Pro EL" pitchFamily="34" charset="-128"/>
            </a:endParaRPr>
          </a:p>
          <a:p>
            <a:pPr marL="514350" indent="-514350" eaLnBrk="1" hangingPunct="1">
              <a:buFont typeface="Arial" charset="0"/>
              <a:buAutoNum type="arabicPeriod"/>
            </a:pPr>
            <a:endParaRPr lang="nl-BE" sz="1400" smtClean="0">
              <a:solidFill>
                <a:srgbClr val="404040"/>
              </a:solidFill>
              <a:latin typeface="Kozuka Gothic Pro EL" pitchFamily="34" charset="-128"/>
              <a:ea typeface="Kozuka Gothic Pro EL" pitchFamily="34" charset="-128"/>
            </a:endParaRPr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3059113" y="4294188"/>
            <a:ext cx="5689600" cy="71437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675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382" t="30515" r="26750" b="21186"/>
          <a:stretch/>
        </p:blipFill>
        <p:spPr>
          <a:xfrm>
            <a:off x="3724368" y="1547813"/>
            <a:ext cx="5419632" cy="2235430"/>
          </a:xfrm>
          <a:prstGeom prst="rect">
            <a:avLst/>
          </a:prstGeom>
        </p:spPr>
      </p:pic>
      <p:sp>
        <p:nvSpPr>
          <p:cNvPr id="66563" name="Text Box 3"/>
          <p:cNvSpPr txBox="1">
            <a:spLocks noChangeArrowheads="1"/>
          </p:cNvSpPr>
          <p:nvPr/>
        </p:nvSpPr>
        <p:spPr bwMode="auto">
          <a:xfrm>
            <a:off x="539750" y="1547813"/>
            <a:ext cx="79200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GB">
              <a:latin typeface="Kozuka Gothic Pro EL" pitchFamily="34" charset="-128"/>
              <a:ea typeface="Kozuka Gothic Pro EL" pitchFamily="34" charset="-128"/>
            </a:endParaRPr>
          </a:p>
        </p:txBody>
      </p:sp>
      <p:sp>
        <p:nvSpPr>
          <p:cNvPr id="66564" name="Text Box 4"/>
          <p:cNvSpPr txBox="1">
            <a:spLocks noChangeArrowheads="1"/>
          </p:cNvSpPr>
          <p:nvPr/>
        </p:nvSpPr>
        <p:spPr bwMode="auto">
          <a:xfrm>
            <a:off x="995362" y="1268760"/>
            <a:ext cx="7920038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numCol="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sz="2400" b="1" dirty="0">
                <a:latin typeface="+mn-lt"/>
                <a:ea typeface="Kozuka Gothic Pro EL" pitchFamily="34" charset="-128"/>
              </a:rPr>
              <a:t>Fan info (</a:t>
            </a:r>
            <a:r>
              <a:rPr lang="en-GB" sz="2400" b="1" dirty="0" err="1">
                <a:latin typeface="+mn-lt"/>
                <a:ea typeface="Kozuka Gothic Pro EL" pitchFamily="34" charset="-128"/>
              </a:rPr>
              <a:t>facebook</a:t>
            </a:r>
            <a:r>
              <a:rPr lang="en-GB" sz="2400" b="1" dirty="0">
                <a:latin typeface="+mn-lt"/>
                <a:ea typeface="Kozuka Gothic Pro EL" pitchFamily="34" charset="-128"/>
              </a:rPr>
              <a:t>)</a:t>
            </a:r>
          </a:p>
          <a:p>
            <a:pPr eaLnBrk="1" hangingPunct="1"/>
            <a:endParaRPr lang="en-GB" dirty="0">
              <a:latin typeface="+mn-lt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Leeftijdssplitsing</a:t>
            </a:r>
            <a:r>
              <a:rPr lang="en-GB" dirty="0" smtClean="0">
                <a:latin typeface="+mn-lt"/>
                <a:ea typeface="Kozuka Gothic Pro EL" pitchFamily="34" charset="-128"/>
              </a:rPr>
              <a:t> in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lijn</a:t>
            </a:r>
            <a:r>
              <a:rPr lang="en-GB" dirty="0" smtClean="0">
                <a:latin typeface="+mn-lt"/>
                <a:ea typeface="Kozuka Gothic Pro EL" pitchFamily="34" charset="-128"/>
              </a:rPr>
              <a:t> met je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doelgroep</a:t>
            </a:r>
            <a:endParaRPr lang="en-GB" dirty="0">
              <a:latin typeface="+mn-lt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dirty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lokatie</a:t>
            </a:r>
            <a:endParaRPr lang="en-GB" dirty="0">
              <a:latin typeface="+mn-lt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talen</a:t>
            </a:r>
            <a:endParaRPr lang="en-GB" dirty="0">
              <a:latin typeface="+mn-lt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groei</a:t>
            </a:r>
            <a:r>
              <a:rPr lang="en-GB" dirty="0" smtClean="0">
                <a:latin typeface="+mn-lt"/>
                <a:ea typeface="Kozuka Gothic Pro EL" pitchFamily="34" charset="-128"/>
              </a:rPr>
              <a:t> van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aantal</a:t>
            </a:r>
            <a:r>
              <a:rPr lang="en-GB" dirty="0" smtClean="0">
                <a:latin typeface="+mn-lt"/>
                <a:ea typeface="Kozuka Gothic Pro EL" pitchFamily="34" charset="-128"/>
              </a:rPr>
              <a:t> fans (dag per dag/total)</a:t>
            </a:r>
            <a:endParaRPr lang="en-GB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dirty="0" smtClean="0">
              <a:latin typeface="+mn-lt"/>
              <a:ea typeface="Kozuka Gothic Pro EL" pitchFamily="34" charset="-128"/>
            </a:endParaRPr>
          </a:p>
          <a:p>
            <a:pPr eaLnBrk="1" hangingPunct="1"/>
            <a:r>
              <a:rPr lang="en-GB" sz="2400" b="1" dirty="0" err="1" smtClean="0">
                <a:latin typeface="+mn-lt"/>
                <a:ea typeface="Kozuka Gothic Pro EL" pitchFamily="34" charset="-128"/>
              </a:rPr>
              <a:t>Fanpagina</a:t>
            </a:r>
            <a:r>
              <a:rPr lang="en-GB" sz="2400" b="1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sz="2400" b="1" dirty="0" err="1" smtClean="0">
                <a:latin typeface="+mn-lt"/>
                <a:ea typeface="Kozuka Gothic Pro EL" pitchFamily="34" charset="-128"/>
              </a:rPr>
              <a:t>statistieken</a:t>
            </a:r>
            <a:r>
              <a:rPr lang="en-GB" sz="2400" b="1" dirty="0" smtClean="0">
                <a:latin typeface="+mn-lt"/>
                <a:ea typeface="Kozuka Gothic Pro EL" pitchFamily="34" charset="-128"/>
              </a:rPr>
              <a:t> (</a:t>
            </a:r>
            <a:r>
              <a:rPr lang="en-GB" sz="2400" b="1" dirty="0" err="1" smtClean="0">
                <a:latin typeface="+mn-lt"/>
                <a:ea typeface="Kozuka Gothic Pro EL" pitchFamily="34" charset="-128"/>
              </a:rPr>
              <a:t>facebook</a:t>
            </a:r>
            <a:r>
              <a:rPr lang="en-GB" sz="2400" b="1" dirty="0">
                <a:latin typeface="+mn-lt"/>
                <a:ea typeface="Kozuka Gothic Pro EL" pitchFamily="34" charset="-128"/>
              </a:rPr>
              <a:t>)</a:t>
            </a:r>
          </a:p>
          <a:p>
            <a:pPr eaLnBrk="1" hangingPunct="1"/>
            <a:endParaRPr lang="en-GB" dirty="0">
              <a:latin typeface="+mn-lt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dirty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bezoekers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>
                <a:latin typeface="+mn-lt"/>
                <a:ea typeface="Kozuka Gothic Pro EL" pitchFamily="34" charset="-128"/>
              </a:rPr>
              <a:t>/ views /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bron</a:t>
            </a:r>
            <a:endParaRPr lang="en-GB" dirty="0">
              <a:latin typeface="+mn-lt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Praten</a:t>
            </a:r>
            <a:r>
              <a:rPr lang="en-GB" dirty="0" smtClean="0">
                <a:latin typeface="+mn-lt"/>
                <a:ea typeface="Kozuka Gothic Pro EL" pitchFamily="34" charset="-128"/>
              </a:rPr>
              <a:t> over je/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bereik</a:t>
            </a:r>
            <a:endParaRPr lang="en-GB" dirty="0">
              <a:latin typeface="+mn-lt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endParaRPr lang="en-GB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sz="2400" b="1" dirty="0" smtClean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sz="2400" b="1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sz="2400" b="1" dirty="0" smtClean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sz="2400" b="1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sz="2400" b="1" dirty="0" smtClean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sz="2400" b="1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sz="2400" b="1" dirty="0" smtClean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sz="2400" b="1" dirty="0">
              <a:latin typeface="+mn-lt"/>
              <a:ea typeface="Kozuka Gothic Pro EL" pitchFamily="34" charset="-128"/>
            </a:endParaRPr>
          </a:p>
          <a:p>
            <a:pPr eaLnBrk="1" hangingPunct="1"/>
            <a:r>
              <a:rPr lang="en-GB" sz="2400" b="1" dirty="0" err="1" smtClean="0">
                <a:latin typeface="+mn-lt"/>
                <a:ea typeface="Kozuka Gothic Pro EL" pitchFamily="34" charset="-128"/>
              </a:rPr>
              <a:t>Groepsleden</a:t>
            </a:r>
            <a:r>
              <a:rPr lang="en-GB" sz="2400" b="1" dirty="0" smtClean="0">
                <a:latin typeface="+mn-lt"/>
                <a:ea typeface="Kozuka Gothic Pro EL" pitchFamily="34" charset="-128"/>
              </a:rPr>
              <a:t> (</a:t>
            </a:r>
            <a:r>
              <a:rPr lang="en-GB" sz="2400" b="1" dirty="0" err="1" smtClean="0">
                <a:latin typeface="+mn-lt"/>
                <a:ea typeface="Kozuka Gothic Pro EL" pitchFamily="34" charset="-128"/>
              </a:rPr>
              <a:t>Linkedin</a:t>
            </a:r>
            <a:r>
              <a:rPr lang="en-GB" sz="2400" b="1" dirty="0">
                <a:latin typeface="+mn-lt"/>
                <a:ea typeface="Kozuka Gothic Pro EL" pitchFamily="34" charset="-128"/>
              </a:rPr>
              <a:t>)</a:t>
            </a:r>
          </a:p>
          <a:p>
            <a:pPr eaLnBrk="1" hangingPunct="1"/>
            <a:endParaRPr lang="en-GB" dirty="0">
              <a:latin typeface="+mn-lt"/>
              <a:ea typeface="Kozuka Gothic Pro EL" pitchFamily="34" charset="-128"/>
            </a:endParaRPr>
          </a:p>
          <a:p>
            <a:pPr eaLnBrk="1" hangingPunct="1"/>
            <a:r>
              <a:rPr lang="en-GB" sz="2400" b="1" dirty="0" err="1" smtClean="0">
                <a:latin typeface="+mn-lt"/>
                <a:ea typeface="Kozuka Gothic Pro EL" pitchFamily="34" charset="-128"/>
              </a:rPr>
              <a:t>Volgers</a:t>
            </a:r>
            <a:r>
              <a:rPr lang="en-GB" sz="2400" b="1" dirty="0" smtClean="0">
                <a:latin typeface="+mn-lt"/>
                <a:ea typeface="Kozuka Gothic Pro EL" pitchFamily="34" charset="-128"/>
              </a:rPr>
              <a:t> &amp; </a:t>
            </a:r>
            <a:r>
              <a:rPr lang="en-GB" sz="2400" b="1" dirty="0" err="1" smtClean="0">
                <a:latin typeface="+mn-lt"/>
                <a:ea typeface="Kozuka Gothic Pro EL" pitchFamily="34" charset="-128"/>
              </a:rPr>
              <a:t>vermeldingen</a:t>
            </a:r>
            <a:r>
              <a:rPr lang="en-GB" sz="2400" b="1" dirty="0" smtClean="0">
                <a:latin typeface="+mn-lt"/>
                <a:ea typeface="Kozuka Gothic Pro EL" pitchFamily="34" charset="-128"/>
              </a:rPr>
              <a:t> (Twitter</a:t>
            </a:r>
            <a:r>
              <a:rPr lang="en-GB" sz="2400" b="1" dirty="0">
                <a:latin typeface="+mn-lt"/>
                <a:ea typeface="Kozuka Gothic Pro EL" pitchFamily="34" charset="-128"/>
              </a:rPr>
              <a:t>)</a:t>
            </a:r>
          </a:p>
          <a:p>
            <a:pPr eaLnBrk="1" hangingPunct="1">
              <a:buFontTx/>
              <a:buChar char="•"/>
            </a:pPr>
            <a:endParaRPr lang="en-GB" dirty="0">
              <a:latin typeface="+mn-lt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endParaRPr lang="en-GB" dirty="0">
              <a:latin typeface="+mn-lt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endParaRPr lang="en-GB" dirty="0">
              <a:latin typeface="+mn-lt"/>
              <a:ea typeface="Kozuka Gothic Pro EL" pitchFamily="34" charset="-128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Sociale media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8454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nl-BE" dirty="0" smtClean="0">
                <a:latin typeface="Kozuka Gothic Pro EL" pitchFamily="34" charset="-128"/>
                <a:ea typeface="Kozuka Gothic Pro EL" pitchFamily="34" charset="-128"/>
              </a:rPr>
              <a:t>Wat is het beste?</a:t>
            </a:r>
          </a:p>
        </p:txBody>
      </p:sp>
      <p:sp>
        <p:nvSpPr>
          <p:cNvPr id="16388" name="Text Box 7"/>
          <p:cNvSpPr txBox="1">
            <a:spLocks noChangeArrowheads="1"/>
          </p:cNvSpPr>
          <p:nvPr/>
        </p:nvSpPr>
        <p:spPr bwMode="auto">
          <a:xfrm>
            <a:off x="827088" y="3213100"/>
            <a:ext cx="374491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sz="3200" dirty="0" smtClean="0">
                <a:latin typeface="Kozuka Gothic Pro EL" pitchFamily="34" charset="-128"/>
                <a:ea typeface="Kozuka Gothic Pro EL" pitchFamily="34" charset="-128"/>
              </a:rPr>
              <a:t>1 </a:t>
            </a:r>
            <a:r>
              <a:rPr lang="en-GB" sz="3200" dirty="0" err="1" smtClean="0">
                <a:latin typeface="Kozuka Gothic Pro EL" pitchFamily="34" charset="-128"/>
                <a:ea typeface="Kozuka Gothic Pro EL" pitchFamily="34" charset="-128"/>
              </a:rPr>
              <a:t>bezoeker</a:t>
            </a:r>
            <a:r>
              <a:rPr lang="en-GB" sz="3200" dirty="0" smtClean="0">
                <a:latin typeface="Kozuka Gothic Pro EL" pitchFamily="34" charset="-128"/>
                <a:ea typeface="Kozuka Gothic Pro EL" pitchFamily="34" charset="-128"/>
              </a:rPr>
              <a:t> op je website die </a:t>
            </a:r>
            <a:r>
              <a:rPr lang="en-GB" sz="3200" dirty="0" err="1" smtClean="0">
                <a:latin typeface="Kozuka Gothic Pro EL" pitchFamily="34" charset="-128"/>
                <a:ea typeface="Kozuka Gothic Pro EL" pitchFamily="34" charset="-128"/>
              </a:rPr>
              <a:t>koopt</a:t>
            </a:r>
            <a:endParaRPr lang="en-GB" sz="3200" dirty="0">
              <a:latin typeface="Kozuka Gothic Pro EL" pitchFamily="34" charset="-128"/>
              <a:ea typeface="Kozuka Gothic Pro EL" pitchFamily="34" charset="-128"/>
            </a:endParaRPr>
          </a:p>
        </p:txBody>
      </p:sp>
      <p:sp>
        <p:nvSpPr>
          <p:cNvPr id="16390" name="Text Box 18"/>
          <p:cNvSpPr txBox="1">
            <a:spLocks noChangeArrowheads="1"/>
          </p:cNvSpPr>
          <p:nvPr/>
        </p:nvSpPr>
        <p:spPr bwMode="auto">
          <a:xfrm>
            <a:off x="4670425" y="3213100"/>
            <a:ext cx="426021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sz="3200" dirty="0">
                <a:latin typeface="Kozuka Gothic Pro EL" pitchFamily="34" charset="-128"/>
                <a:ea typeface="Kozuka Gothic Pro EL" pitchFamily="34" charset="-128"/>
              </a:rPr>
              <a:t>1 </a:t>
            </a:r>
            <a:r>
              <a:rPr lang="en-GB" sz="3200" dirty="0" err="1" smtClean="0">
                <a:latin typeface="Kozuka Gothic Pro EL" pitchFamily="34" charset="-128"/>
                <a:ea typeface="Kozuka Gothic Pro EL" pitchFamily="34" charset="-128"/>
              </a:rPr>
              <a:t>miljoen</a:t>
            </a:r>
            <a:r>
              <a:rPr lang="en-GB" sz="3200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sz="3200" dirty="0" err="1" smtClean="0">
                <a:latin typeface="Kozuka Gothic Pro EL" pitchFamily="34" charset="-128"/>
                <a:ea typeface="Kozuka Gothic Pro EL" pitchFamily="34" charset="-128"/>
              </a:rPr>
              <a:t>bezoekers</a:t>
            </a:r>
            <a:r>
              <a:rPr lang="en-GB" sz="3200" dirty="0" smtClean="0">
                <a:latin typeface="Kozuka Gothic Pro EL" pitchFamily="34" charset="-128"/>
                <a:ea typeface="Kozuka Gothic Pro EL" pitchFamily="34" charset="-128"/>
              </a:rPr>
              <a:t> op je website die </a:t>
            </a:r>
            <a:r>
              <a:rPr lang="en-GB" sz="3200" dirty="0" err="1" smtClean="0">
                <a:latin typeface="Kozuka Gothic Pro EL" pitchFamily="34" charset="-128"/>
                <a:ea typeface="Kozuka Gothic Pro EL" pitchFamily="34" charset="-128"/>
              </a:rPr>
              <a:t>kijken</a:t>
            </a:r>
            <a:endParaRPr lang="en-GB" sz="3200" dirty="0">
              <a:latin typeface="Kozuka Gothic Pro EL" pitchFamily="34" charset="-128"/>
              <a:ea typeface="Kozuka Gothic Pro EL" pitchFamily="34" charset="-128"/>
            </a:endParaRPr>
          </a:p>
        </p:txBody>
      </p:sp>
      <p:sp>
        <p:nvSpPr>
          <p:cNvPr id="16391" name="Text Box 19"/>
          <p:cNvSpPr txBox="1">
            <a:spLocks noChangeArrowheads="1"/>
          </p:cNvSpPr>
          <p:nvPr/>
        </p:nvSpPr>
        <p:spPr bwMode="auto">
          <a:xfrm>
            <a:off x="3851275" y="2997200"/>
            <a:ext cx="723900" cy="155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sz="9600" b="1">
                <a:latin typeface="Kozuka Gothic Pro EL" pitchFamily="34" charset="-128"/>
                <a:ea typeface="Kozuka Gothic Pro EL" pitchFamily="34" charset="-128"/>
              </a:rPr>
              <a:t>?</a:t>
            </a:r>
          </a:p>
        </p:txBody>
      </p:sp>
      <p:sp>
        <p:nvSpPr>
          <p:cNvPr id="113684" name="Text Box 20"/>
          <p:cNvSpPr txBox="1">
            <a:spLocks noChangeArrowheads="1"/>
          </p:cNvSpPr>
          <p:nvPr/>
        </p:nvSpPr>
        <p:spPr bwMode="auto">
          <a:xfrm>
            <a:off x="2484438" y="5157788"/>
            <a:ext cx="450315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sz="4800" b="1" dirty="0" smtClean="0">
                <a:solidFill>
                  <a:schemeClr val="accent2"/>
                </a:solidFill>
                <a:latin typeface="Kozuka Gothic Pro EL" pitchFamily="34" charset="-128"/>
                <a:ea typeface="Kozuka Gothic Pro EL" pitchFamily="34" charset="-128"/>
              </a:rPr>
              <a:t>GEEN </a:t>
            </a:r>
            <a:r>
              <a:rPr lang="en-GB" sz="4000" dirty="0" smtClean="0">
                <a:solidFill>
                  <a:schemeClr val="accent2"/>
                </a:solidFill>
                <a:latin typeface="Kozuka Gothic Pro EL" pitchFamily="34" charset="-128"/>
                <a:ea typeface="Kozuka Gothic Pro EL" pitchFamily="34" charset="-128"/>
              </a:rPr>
              <a:t>van </a:t>
            </a:r>
            <a:r>
              <a:rPr lang="en-GB" sz="4000" dirty="0" err="1" smtClean="0">
                <a:solidFill>
                  <a:schemeClr val="accent2"/>
                </a:solidFill>
                <a:latin typeface="Kozuka Gothic Pro EL" pitchFamily="34" charset="-128"/>
                <a:ea typeface="Kozuka Gothic Pro EL" pitchFamily="34" charset="-128"/>
              </a:rPr>
              <a:t>beiden</a:t>
            </a:r>
            <a:r>
              <a:rPr lang="en-GB" sz="4000" dirty="0" smtClean="0">
                <a:solidFill>
                  <a:schemeClr val="accent2"/>
                </a:solidFill>
                <a:latin typeface="Kozuka Gothic Pro EL" pitchFamily="34" charset="-128"/>
                <a:ea typeface="Kozuka Gothic Pro EL" pitchFamily="34" charset="-128"/>
              </a:rPr>
              <a:t>!</a:t>
            </a:r>
            <a:endParaRPr lang="en-GB" sz="4000" dirty="0">
              <a:solidFill>
                <a:schemeClr val="accent2"/>
              </a:solidFill>
              <a:latin typeface="Kozuka Gothic Pro EL" pitchFamily="34" charset="-128"/>
              <a:ea typeface="Kozuka Gothic Pro EL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3630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3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3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8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Text Box 3"/>
          <p:cNvSpPr txBox="1">
            <a:spLocks noChangeArrowheads="1"/>
          </p:cNvSpPr>
          <p:nvPr/>
        </p:nvSpPr>
        <p:spPr bwMode="auto">
          <a:xfrm>
            <a:off x="539750" y="1547813"/>
            <a:ext cx="79200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GB">
              <a:latin typeface="Kozuka Gothic Pro EL" pitchFamily="34" charset="-128"/>
              <a:ea typeface="Kozuka Gothic Pro EL" pitchFamily="34" charset="-128"/>
            </a:endParaRPr>
          </a:p>
        </p:txBody>
      </p:sp>
      <p:pic>
        <p:nvPicPr>
          <p:cNvPr id="6758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700213"/>
            <a:ext cx="4476750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89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1700213"/>
            <a:ext cx="4211638" cy="387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90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4437063"/>
            <a:ext cx="4643437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el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nl-BE" dirty="0" smtClean="0"/>
              <a:t>Sociale media: enkele kerngetallen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5221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Text Box 3"/>
          <p:cNvSpPr txBox="1">
            <a:spLocks noChangeArrowheads="1"/>
          </p:cNvSpPr>
          <p:nvPr/>
        </p:nvSpPr>
        <p:spPr bwMode="auto">
          <a:xfrm>
            <a:off x="539750" y="1547813"/>
            <a:ext cx="79200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GB">
              <a:latin typeface="Kozuka Gothic Pro EL" pitchFamily="34" charset="-128"/>
              <a:ea typeface="Kozuka Gothic Pro EL" pitchFamily="34" charset="-128"/>
            </a:endParaRPr>
          </a:p>
        </p:txBody>
      </p:sp>
      <p:sp>
        <p:nvSpPr>
          <p:cNvPr id="68612" name="Text Box 4"/>
          <p:cNvSpPr txBox="1">
            <a:spLocks noChangeArrowheads="1"/>
          </p:cNvSpPr>
          <p:nvPr/>
        </p:nvSpPr>
        <p:spPr bwMode="auto">
          <a:xfrm>
            <a:off x="395734" y="1816742"/>
            <a:ext cx="4176266" cy="446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sz="2000" b="1" dirty="0" err="1" smtClean="0">
                <a:latin typeface="+mn-lt"/>
                <a:ea typeface="Kozuka Gothic Pro EL" pitchFamily="34" charset="-128"/>
              </a:rPr>
              <a:t>Sociale</a:t>
            </a:r>
            <a:r>
              <a:rPr lang="en-GB" sz="2000" b="1" dirty="0" smtClean="0">
                <a:latin typeface="+mn-lt"/>
                <a:ea typeface="Kozuka Gothic Pro EL" pitchFamily="34" charset="-128"/>
              </a:rPr>
              <a:t> media </a:t>
            </a:r>
            <a:r>
              <a:rPr lang="en-GB" sz="2000" b="1" dirty="0" err="1" smtClean="0">
                <a:latin typeface="+mn-lt"/>
                <a:ea typeface="Kozuka Gothic Pro EL" pitchFamily="34" charset="-128"/>
              </a:rPr>
              <a:t>verkoop</a:t>
            </a:r>
            <a:endParaRPr lang="en-GB" sz="2000" b="1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sz="1600" dirty="0">
              <a:latin typeface="+mn-lt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sz="1600" dirty="0">
                <a:latin typeface="+mn-lt"/>
                <a:ea typeface="Kozuka Gothic Pro EL" pitchFamily="34" charset="-128"/>
              </a:rPr>
              <a:t> per </a:t>
            </a:r>
            <a:r>
              <a:rPr lang="en-GB" sz="1600" dirty="0" err="1" smtClean="0">
                <a:latin typeface="+mn-lt"/>
                <a:ea typeface="Kozuka Gothic Pro EL" pitchFamily="34" charset="-128"/>
              </a:rPr>
              <a:t>bron</a:t>
            </a:r>
            <a:r>
              <a:rPr lang="en-GB" sz="1600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sz="1600" dirty="0">
                <a:latin typeface="+mn-lt"/>
                <a:ea typeface="Kozuka Gothic Pro EL" pitchFamily="34" charset="-128"/>
              </a:rPr>
              <a:t>/ </a:t>
            </a:r>
            <a:r>
              <a:rPr lang="en-GB" sz="1600" dirty="0" err="1" smtClean="0">
                <a:latin typeface="+mn-lt"/>
                <a:ea typeface="Kozuka Gothic Pro EL" pitchFamily="34" charset="-128"/>
              </a:rPr>
              <a:t>pagina</a:t>
            </a:r>
            <a:endParaRPr lang="en-GB" sz="1600" dirty="0">
              <a:latin typeface="+mn-lt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sz="1600" dirty="0">
                <a:latin typeface="+mn-lt"/>
                <a:ea typeface="Kozuka Gothic Pro EL" pitchFamily="34" charset="-128"/>
              </a:rPr>
              <a:t> per fan (CRM)</a:t>
            </a:r>
          </a:p>
          <a:p>
            <a:pPr eaLnBrk="1" hangingPunct="1">
              <a:buFontTx/>
              <a:buChar char="•"/>
            </a:pPr>
            <a:r>
              <a:rPr lang="en-GB" sz="1600" dirty="0">
                <a:latin typeface="+mn-lt"/>
                <a:ea typeface="Kozuka Gothic Pro EL" pitchFamily="34" charset="-128"/>
              </a:rPr>
              <a:t> </a:t>
            </a:r>
            <a:r>
              <a:rPr lang="en-GB" sz="1600" dirty="0" err="1" smtClean="0">
                <a:latin typeface="+mn-lt"/>
                <a:ea typeface="Kozuka Gothic Pro EL" pitchFamily="34" charset="-128"/>
              </a:rPr>
              <a:t>gemiddelde</a:t>
            </a:r>
            <a:r>
              <a:rPr lang="en-GB" sz="1600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sz="1600" dirty="0">
                <a:latin typeface="+mn-lt"/>
                <a:ea typeface="Kozuka Gothic Pro EL" pitchFamily="34" charset="-128"/>
              </a:rPr>
              <a:t>/ fan (CRM)</a:t>
            </a:r>
          </a:p>
          <a:p>
            <a:pPr eaLnBrk="1" hangingPunct="1"/>
            <a:endParaRPr lang="en-GB" sz="1600" dirty="0">
              <a:latin typeface="+mn-lt"/>
              <a:ea typeface="Kozuka Gothic Pro EL" pitchFamily="34" charset="-128"/>
            </a:endParaRPr>
          </a:p>
          <a:p>
            <a:pPr eaLnBrk="1" hangingPunct="1"/>
            <a:r>
              <a:rPr lang="en-GB" sz="2000" b="1" dirty="0" err="1" smtClean="0">
                <a:latin typeface="+mn-lt"/>
                <a:ea typeface="Kozuka Gothic Pro EL" pitchFamily="34" charset="-128"/>
              </a:rPr>
              <a:t>Aantal</a:t>
            </a:r>
            <a:r>
              <a:rPr lang="en-GB" sz="2000" b="1" dirty="0" smtClean="0">
                <a:latin typeface="+mn-lt"/>
                <a:ea typeface="Kozuka Gothic Pro EL" pitchFamily="34" charset="-128"/>
              </a:rPr>
              <a:t> posts</a:t>
            </a:r>
            <a:endParaRPr lang="en-GB" sz="2000" b="1" dirty="0">
              <a:latin typeface="+mn-lt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sz="1600" dirty="0">
                <a:latin typeface="+mn-lt"/>
                <a:ea typeface="Kozuka Gothic Pro EL" pitchFamily="34" charset="-128"/>
              </a:rPr>
              <a:t> </a:t>
            </a:r>
            <a:r>
              <a:rPr lang="en-GB" sz="1600" dirty="0" err="1" smtClean="0">
                <a:latin typeface="+mn-lt"/>
                <a:ea typeface="Kozuka Gothic Pro EL" pitchFamily="34" charset="-128"/>
              </a:rPr>
              <a:t>aantal</a:t>
            </a:r>
            <a:r>
              <a:rPr lang="en-GB" sz="1600" dirty="0" smtClean="0">
                <a:latin typeface="+mn-lt"/>
                <a:ea typeface="Kozuka Gothic Pro EL" pitchFamily="34" charset="-128"/>
              </a:rPr>
              <a:t> posts/</a:t>
            </a:r>
            <a:r>
              <a:rPr lang="en-GB" sz="1600" dirty="0" err="1" smtClean="0">
                <a:latin typeface="+mn-lt"/>
                <a:ea typeface="Kozuka Gothic Pro EL" pitchFamily="34" charset="-128"/>
              </a:rPr>
              <a:t>maand</a:t>
            </a:r>
            <a:endParaRPr lang="en-GB" sz="1600" dirty="0">
              <a:latin typeface="+mn-lt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sz="1600" dirty="0" smtClean="0">
                <a:latin typeface="+mn-lt"/>
                <a:ea typeface="Kozuka Gothic Pro EL" pitchFamily="34" charset="-128"/>
              </a:rPr>
              <a:t> engagement per post / </a:t>
            </a:r>
            <a:r>
              <a:rPr lang="en-GB" sz="1600" dirty="0" err="1" smtClean="0">
                <a:latin typeface="+mn-lt"/>
                <a:ea typeface="Kozuka Gothic Pro EL" pitchFamily="34" charset="-128"/>
              </a:rPr>
              <a:t>bereik</a:t>
            </a:r>
            <a:endParaRPr lang="en-GB" sz="1600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sz="1600" dirty="0">
              <a:latin typeface="+mn-lt"/>
              <a:ea typeface="Kozuka Gothic Pro EL" pitchFamily="34" charset="-128"/>
            </a:endParaRPr>
          </a:p>
          <a:p>
            <a:pPr eaLnBrk="1" hangingPunct="1"/>
            <a:r>
              <a:rPr lang="en-GB" sz="2000" b="1" dirty="0">
                <a:latin typeface="+mn-lt"/>
                <a:ea typeface="Kozuka Gothic Pro EL" pitchFamily="34" charset="-128"/>
              </a:rPr>
              <a:t>Fan engagement</a:t>
            </a:r>
          </a:p>
          <a:p>
            <a:pPr eaLnBrk="1" hangingPunct="1">
              <a:buFontTx/>
              <a:buChar char="•"/>
            </a:pPr>
            <a:r>
              <a:rPr lang="en-GB" sz="1600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sz="1600" dirty="0" err="1" smtClean="0">
                <a:latin typeface="+mn-lt"/>
                <a:ea typeface="Kozuka Gothic Pro EL" pitchFamily="34" charset="-128"/>
              </a:rPr>
              <a:t>Aantal</a:t>
            </a:r>
            <a:r>
              <a:rPr lang="en-GB" sz="1600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sz="1600" dirty="0" err="1" smtClean="0">
                <a:latin typeface="+mn-lt"/>
                <a:ea typeface="Kozuka Gothic Pro EL" pitchFamily="34" charset="-128"/>
              </a:rPr>
              <a:t>reacties</a:t>
            </a:r>
            <a:r>
              <a:rPr lang="en-GB" sz="1600" dirty="0" smtClean="0">
                <a:latin typeface="+mn-lt"/>
                <a:ea typeface="Kozuka Gothic Pro EL" pitchFamily="34" charset="-128"/>
              </a:rPr>
              <a:t>/</a:t>
            </a:r>
            <a:r>
              <a:rPr lang="en-GB" sz="1600" dirty="0" err="1" smtClean="0">
                <a:latin typeface="+mn-lt"/>
                <a:ea typeface="Kozuka Gothic Pro EL" pitchFamily="34" charset="-128"/>
              </a:rPr>
              <a:t>bereik</a:t>
            </a:r>
            <a:r>
              <a:rPr lang="en-GB" sz="1600" dirty="0" smtClean="0">
                <a:latin typeface="+mn-lt"/>
                <a:ea typeface="Kozuka Gothic Pro EL" pitchFamily="34" charset="-128"/>
              </a:rPr>
              <a:t> x 1000</a:t>
            </a:r>
            <a:endParaRPr lang="en-GB" sz="1600" dirty="0">
              <a:latin typeface="+mn-lt"/>
              <a:ea typeface="Kozuka Gothic Pro EL" pitchFamily="34" charset="-128"/>
            </a:endParaRPr>
          </a:p>
          <a:p>
            <a:pPr lvl="1" eaLnBrk="1" hangingPunct="1">
              <a:buFontTx/>
              <a:buChar char="•"/>
            </a:pPr>
            <a:r>
              <a:rPr lang="en-GB" sz="1600" dirty="0">
                <a:latin typeface="+mn-lt"/>
                <a:ea typeface="Kozuka Gothic Pro EL" pitchFamily="34" charset="-128"/>
              </a:rPr>
              <a:t> </a:t>
            </a:r>
            <a:r>
              <a:rPr lang="en-GB" sz="1600" dirty="0" err="1" smtClean="0">
                <a:latin typeface="+mn-lt"/>
                <a:ea typeface="Kozuka Gothic Pro EL" pitchFamily="34" charset="-128"/>
              </a:rPr>
              <a:t>V.b</a:t>
            </a:r>
            <a:r>
              <a:rPr lang="en-GB" sz="1600" dirty="0" smtClean="0">
                <a:latin typeface="+mn-lt"/>
                <a:ea typeface="Kozuka Gothic Pro EL" pitchFamily="34" charset="-128"/>
              </a:rPr>
              <a:t>. </a:t>
            </a:r>
            <a:r>
              <a:rPr lang="en-GB" sz="1600" dirty="0">
                <a:latin typeface="+mn-lt"/>
                <a:ea typeface="Kozuka Gothic Pro EL" pitchFamily="34" charset="-128"/>
              </a:rPr>
              <a:t>1200 </a:t>
            </a:r>
            <a:r>
              <a:rPr lang="en-GB" sz="1600" dirty="0" err="1" smtClean="0">
                <a:latin typeface="+mn-lt"/>
                <a:ea typeface="Kozuka Gothic Pro EL" pitchFamily="34" charset="-128"/>
              </a:rPr>
              <a:t>reacties</a:t>
            </a:r>
            <a:r>
              <a:rPr lang="en-GB" sz="1600" dirty="0" smtClean="0">
                <a:latin typeface="+mn-lt"/>
                <a:ea typeface="Kozuka Gothic Pro EL" pitchFamily="34" charset="-128"/>
              </a:rPr>
              <a:t> (</a:t>
            </a:r>
            <a:r>
              <a:rPr lang="en-GB" sz="1600" dirty="0" err="1" smtClean="0">
                <a:latin typeface="+mn-lt"/>
                <a:ea typeface="Kozuka Gothic Pro EL" pitchFamily="34" charset="-128"/>
              </a:rPr>
              <a:t>commentaar</a:t>
            </a:r>
            <a:r>
              <a:rPr lang="en-GB" sz="1600" dirty="0" smtClean="0">
                <a:latin typeface="+mn-lt"/>
                <a:ea typeface="Kozuka Gothic Pro EL" pitchFamily="34" charset="-128"/>
              </a:rPr>
              <a:t>, </a:t>
            </a:r>
            <a:r>
              <a:rPr lang="en-GB" sz="1600" dirty="0" err="1" smtClean="0">
                <a:latin typeface="+mn-lt"/>
                <a:ea typeface="Kozuka Gothic Pro EL" pitchFamily="34" charset="-128"/>
              </a:rPr>
              <a:t>kliks</a:t>
            </a:r>
            <a:r>
              <a:rPr lang="en-GB" sz="1600" dirty="0" smtClean="0">
                <a:latin typeface="+mn-lt"/>
                <a:ea typeface="Kozuka Gothic Pro EL" pitchFamily="34" charset="-128"/>
              </a:rPr>
              <a:t>, </a:t>
            </a:r>
            <a:r>
              <a:rPr lang="en-GB" sz="1600" dirty="0">
                <a:latin typeface="+mn-lt"/>
                <a:ea typeface="Kozuka Gothic Pro EL" pitchFamily="34" charset="-128"/>
              </a:rPr>
              <a:t>likes, shares </a:t>
            </a:r>
            <a:r>
              <a:rPr lang="en-GB" sz="1600" dirty="0" err="1" smtClean="0">
                <a:latin typeface="+mn-lt"/>
                <a:ea typeface="Kozuka Gothic Pro EL" pitchFamily="34" charset="-128"/>
              </a:rPr>
              <a:t>enz</a:t>
            </a:r>
            <a:r>
              <a:rPr lang="en-GB" sz="1600" dirty="0" smtClean="0">
                <a:latin typeface="+mn-lt"/>
                <a:ea typeface="Kozuka Gothic Pro EL" pitchFamily="34" charset="-128"/>
              </a:rPr>
              <a:t>) </a:t>
            </a:r>
            <a:r>
              <a:rPr lang="en-GB" sz="1600" dirty="0">
                <a:latin typeface="+mn-lt"/>
                <a:ea typeface="Kozuka Gothic Pro EL" pitchFamily="34" charset="-128"/>
              </a:rPr>
              <a:t>/ 135.000 = 0,88 </a:t>
            </a:r>
          </a:p>
          <a:p>
            <a:pPr eaLnBrk="1" hangingPunct="1"/>
            <a:endParaRPr lang="en-GB" sz="1600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sz="1600" dirty="0">
              <a:latin typeface="+mn-lt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endParaRPr lang="en-GB" sz="1600" dirty="0">
              <a:latin typeface="+mn-lt"/>
              <a:ea typeface="Kozuka Gothic Pro EL" pitchFamily="34" charset="-12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705" y="1547813"/>
            <a:ext cx="3842023" cy="2208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148525"/>
            <a:ext cx="4320480" cy="2130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el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nl-BE" dirty="0" smtClean="0"/>
              <a:t>Sociale media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30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Text Box 3"/>
          <p:cNvSpPr txBox="1">
            <a:spLocks noChangeArrowheads="1"/>
          </p:cNvSpPr>
          <p:nvPr/>
        </p:nvSpPr>
        <p:spPr bwMode="auto">
          <a:xfrm>
            <a:off x="539750" y="1547813"/>
            <a:ext cx="79200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GB">
              <a:latin typeface="Kozuka Gothic Pro EL" pitchFamily="34" charset="-128"/>
              <a:ea typeface="Kozuka Gothic Pro EL" pitchFamily="34" charset="-128"/>
            </a:endParaRPr>
          </a:p>
        </p:txBody>
      </p:sp>
      <p:sp>
        <p:nvSpPr>
          <p:cNvPr id="69636" name="Text Box 4"/>
          <p:cNvSpPr txBox="1">
            <a:spLocks noChangeArrowheads="1"/>
          </p:cNvSpPr>
          <p:nvPr/>
        </p:nvSpPr>
        <p:spPr bwMode="auto">
          <a:xfrm>
            <a:off x="323528" y="1316485"/>
            <a:ext cx="7920038" cy="4001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sz="2000" b="1" dirty="0">
                <a:latin typeface="+mn-lt"/>
                <a:ea typeface="Kozuka Gothic Pro EL" pitchFamily="34" charset="-128"/>
              </a:rPr>
              <a:t>Social talks</a:t>
            </a:r>
          </a:p>
          <a:p>
            <a:pPr eaLnBrk="1" hangingPunct="1"/>
            <a:endParaRPr lang="en-GB" dirty="0">
              <a:latin typeface="+mn-lt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Concurrentie</a:t>
            </a:r>
            <a:r>
              <a:rPr lang="en-GB" dirty="0" smtClean="0">
                <a:latin typeface="+mn-lt"/>
                <a:ea typeface="Kozuka Gothic Pro EL" pitchFamily="34" charset="-128"/>
              </a:rPr>
              <a:t>-analyse</a:t>
            </a:r>
            <a:endParaRPr lang="en-GB" dirty="0">
              <a:latin typeface="+mn-lt"/>
              <a:ea typeface="Kozuka Gothic Pro EL" pitchFamily="34" charset="-128"/>
            </a:endParaRPr>
          </a:p>
          <a:p>
            <a:pPr lvl="1" eaLnBrk="1" hangingPunct="1">
              <a:buFontTx/>
              <a:buChar char="•"/>
            </a:pP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Wie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wint</a:t>
            </a:r>
            <a:r>
              <a:rPr lang="en-GB" dirty="0" smtClean="0">
                <a:latin typeface="+mn-lt"/>
                <a:ea typeface="Kozuka Gothic Pro EL" pitchFamily="34" charset="-128"/>
              </a:rPr>
              <a:t> in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gesprekken</a:t>
            </a:r>
            <a:r>
              <a:rPr lang="en-GB" dirty="0" smtClean="0">
                <a:latin typeface="+mn-lt"/>
                <a:ea typeface="Kozuka Gothic Pro EL" pitchFamily="34" charset="-128"/>
              </a:rPr>
              <a:t>,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vergeleken</a:t>
            </a:r>
            <a:r>
              <a:rPr lang="en-GB" dirty="0" smtClean="0">
                <a:latin typeface="+mn-lt"/>
                <a:ea typeface="Kozuka Gothic Pro EL" pitchFamily="34" charset="-128"/>
              </a:rPr>
              <a:t> met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concurrentie</a:t>
            </a:r>
            <a:endParaRPr lang="en-GB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dirty="0">
              <a:latin typeface="+mn-lt"/>
              <a:ea typeface="Kozuka Gothic Pro EL" pitchFamily="34" charset="-128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GB" dirty="0" err="1" smtClean="0">
                <a:latin typeface="+mn-lt"/>
                <a:ea typeface="Kozuka Gothic Pro EL" pitchFamily="34" charset="-128"/>
              </a:rPr>
              <a:t>Wanneer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spreken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mensen</a:t>
            </a:r>
            <a:r>
              <a:rPr lang="en-GB" dirty="0" smtClean="0">
                <a:latin typeface="+mn-lt"/>
                <a:ea typeface="Kozuka Gothic Pro EL" pitchFamily="34" charset="-128"/>
              </a:rPr>
              <a:t> over je</a:t>
            </a:r>
            <a:endParaRPr lang="en-GB" dirty="0">
              <a:latin typeface="+mn-lt"/>
              <a:ea typeface="Kozuka Gothic Pro EL" pitchFamily="34" charset="-128"/>
            </a:endParaRPr>
          </a:p>
          <a:p>
            <a:pPr lvl="1" eaLnBrk="1" hangingPunct="1">
              <a:buFontTx/>
              <a:buChar char="•"/>
            </a:pPr>
            <a:r>
              <a:rPr lang="en-GB" dirty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analyseer</a:t>
            </a:r>
            <a:r>
              <a:rPr lang="en-GB" dirty="0" smtClean="0">
                <a:latin typeface="+mn-lt"/>
                <a:ea typeface="Kozuka Gothic Pro EL" pitchFamily="34" charset="-128"/>
              </a:rPr>
              <a:t> de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pieken</a:t>
            </a:r>
            <a:endParaRPr lang="en-GB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dirty="0">
              <a:latin typeface="+mn-lt"/>
              <a:ea typeface="Kozuka Gothic Pro EL" pitchFamily="34" charset="-128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GB" dirty="0" err="1" smtClean="0">
                <a:latin typeface="+mn-lt"/>
                <a:ea typeface="Kozuka Gothic Pro EL" pitchFamily="34" charset="-128"/>
              </a:rPr>
              <a:t>Wie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zijn</a:t>
            </a:r>
            <a:r>
              <a:rPr lang="en-GB" dirty="0" smtClean="0">
                <a:latin typeface="+mn-lt"/>
                <a:ea typeface="Kozuka Gothic Pro EL" pitchFamily="34" charset="-128"/>
              </a:rPr>
              <a:t> je brand advocates and</a:t>
            </a:r>
          </a:p>
          <a:p>
            <a:pPr eaLnBrk="1" hangingPunct="1"/>
            <a:r>
              <a:rPr lang="en-GB" dirty="0">
                <a:latin typeface="+mn-lt"/>
                <a:ea typeface="Kozuka Gothic Pro EL" pitchFamily="34" charset="-128"/>
              </a:rPr>
              <a:t>	</a:t>
            </a:r>
            <a:r>
              <a:rPr lang="en-GB" dirty="0" smtClean="0">
                <a:latin typeface="+mn-lt"/>
                <a:ea typeface="Kozuka Gothic Pro EL" pitchFamily="34" charset="-128"/>
              </a:rPr>
              <a:t> trolls</a:t>
            </a:r>
            <a:endParaRPr lang="en-GB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dirty="0">
              <a:latin typeface="+mn-lt"/>
              <a:ea typeface="Kozuka Gothic Pro EL" pitchFamily="34" charset="-128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GB" dirty="0" err="1" smtClean="0">
                <a:latin typeface="+mn-lt"/>
                <a:ea typeface="Kozuka Gothic Pro EL" pitchFamily="34" charset="-128"/>
              </a:rPr>
              <a:t>Welke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thema’s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zijn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belangrijk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</a:p>
          <a:p>
            <a:pPr eaLnBrk="1" hangingPunct="1"/>
            <a:r>
              <a:rPr lang="en-GB" dirty="0">
                <a:latin typeface="+mn-lt"/>
                <a:ea typeface="Kozuka Gothic Pro EL" pitchFamily="34" charset="-128"/>
              </a:rPr>
              <a:t>	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voor</a:t>
            </a:r>
            <a:r>
              <a:rPr lang="en-GB" dirty="0" smtClean="0">
                <a:latin typeface="+mn-lt"/>
                <a:ea typeface="Kozuka Gothic Pro EL" pitchFamily="34" charset="-128"/>
              </a:rPr>
              <a:t> je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merk</a:t>
            </a:r>
            <a:endParaRPr lang="en-GB" dirty="0">
              <a:latin typeface="+mn-lt"/>
              <a:ea typeface="Kozuka Gothic Pro EL" pitchFamily="34" charset="-128"/>
            </a:endParaRPr>
          </a:p>
          <a:p>
            <a:pPr lvl="1" eaLnBrk="1" hangingPunct="1">
              <a:buFontTx/>
              <a:buChar char="•"/>
            </a:pP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Verhalen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vertellen</a:t>
            </a:r>
            <a:endParaRPr lang="en-GB" dirty="0">
              <a:latin typeface="+mn-lt"/>
              <a:ea typeface="Kozuka Gothic Pro EL" pitchFamily="34" charset="-128"/>
            </a:endParaRPr>
          </a:p>
        </p:txBody>
      </p:sp>
      <p:pic>
        <p:nvPicPr>
          <p:cNvPr id="69637" name="Picture 6" descr="radian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203" y="3284985"/>
            <a:ext cx="5339360" cy="3509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el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nl-BE" dirty="0" smtClean="0"/>
              <a:t>Sociale media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3286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SzPct val="80000"/>
              <a:buFont typeface="Wingdings" pitchFamily="2" charset="2"/>
              <a:buNone/>
            </a:pPr>
            <a:r>
              <a:rPr lang="en-GB" sz="7100" smtClean="0">
                <a:latin typeface="Kozuka Gothic Pro EL" pitchFamily="34" charset="-128"/>
                <a:ea typeface="Kozuka Gothic Pro EL" pitchFamily="34" charset="-128"/>
              </a:rPr>
              <a:t>Mobile</a:t>
            </a:r>
            <a:endParaRPr lang="nl-BE" sz="1400" smtClean="0">
              <a:solidFill>
                <a:srgbClr val="404040"/>
              </a:solidFill>
              <a:latin typeface="Kozuka Gothic Pro EL" pitchFamily="34" charset="-128"/>
              <a:ea typeface="Kozuka Gothic Pro EL" pitchFamily="34" charset="-128"/>
            </a:endParaRPr>
          </a:p>
          <a:p>
            <a:pPr marL="514350" indent="-514350" eaLnBrk="1" hangingPunct="1">
              <a:buFont typeface="Arial" charset="0"/>
              <a:buAutoNum type="arabicPeriod"/>
            </a:pPr>
            <a:endParaRPr lang="nl-BE" sz="1400" smtClean="0">
              <a:solidFill>
                <a:srgbClr val="404040"/>
              </a:solidFill>
              <a:latin typeface="Kozuka Gothic Pro EL" pitchFamily="34" charset="-128"/>
              <a:ea typeface="Kozuka Gothic Pro EL" pitchFamily="34" charset="-128"/>
            </a:endParaRPr>
          </a:p>
        </p:txBody>
      </p:sp>
      <p:sp>
        <p:nvSpPr>
          <p:cNvPr id="181252" name="Rectangle 4"/>
          <p:cNvSpPr>
            <a:spLocks noChangeArrowheads="1"/>
          </p:cNvSpPr>
          <p:nvPr/>
        </p:nvSpPr>
        <p:spPr bwMode="auto">
          <a:xfrm>
            <a:off x="3059113" y="4294188"/>
            <a:ext cx="5689600" cy="71437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191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Text Box 3"/>
          <p:cNvSpPr txBox="1">
            <a:spLocks noChangeArrowheads="1"/>
          </p:cNvSpPr>
          <p:nvPr/>
        </p:nvSpPr>
        <p:spPr bwMode="auto">
          <a:xfrm>
            <a:off x="539750" y="1547813"/>
            <a:ext cx="79200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GB">
              <a:latin typeface="Kozuka Gothic Pro EL" pitchFamily="34" charset="-128"/>
              <a:ea typeface="Kozuka Gothic Pro EL" pitchFamily="34" charset="-128"/>
            </a:endParaRPr>
          </a:p>
        </p:txBody>
      </p:sp>
      <p:sp>
        <p:nvSpPr>
          <p:cNvPr id="71684" name="Text Box 4"/>
          <p:cNvSpPr txBox="1">
            <a:spLocks noChangeArrowheads="1"/>
          </p:cNvSpPr>
          <p:nvPr/>
        </p:nvSpPr>
        <p:spPr bwMode="auto">
          <a:xfrm>
            <a:off x="252413" y="1547813"/>
            <a:ext cx="4319587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App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gebruik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/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aantal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gebruikers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 apps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gebruikt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/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hergebruik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sessie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info: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tijd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gespendeerd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platformen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&amp; OS</a:t>
            </a:r>
          </a:p>
          <a:p>
            <a:pPr eaLnBrk="1" hangingPunct="1">
              <a:buFontTx/>
              <a:buChar char="•"/>
            </a:pP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 app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verkoop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of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verkoop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via de app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/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/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/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</p:txBody>
      </p:sp>
      <p:sp>
        <p:nvSpPr>
          <p:cNvPr id="71686" name="AutoShape 8" descr="http://www.beehivestrategy.com/wp-content/uploads/2011/07/appclix.png"/>
          <p:cNvSpPr>
            <a:spLocks noChangeAspect="1" noChangeArrowheads="1"/>
          </p:cNvSpPr>
          <p:nvPr/>
        </p:nvSpPr>
        <p:spPr bwMode="auto">
          <a:xfrm>
            <a:off x="6667500" y="3362325"/>
            <a:ext cx="6010275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/>
          </a:p>
        </p:txBody>
      </p:sp>
      <p:pic>
        <p:nvPicPr>
          <p:cNvPr id="71687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3514725"/>
            <a:ext cx="5651500" cy="334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688" name="Text Box 16"/>
          <p:cNvSpPr txBox="1">
            <a:spLocks noChangeArrowheads="1"/>
          </p:cNvSpPr>
          <p:nvPr/>
        </p:nvSpPr>
        <p:spPr bwMode="auto">
          <a:xfrm>
            <a:off x="4837764" y="1557338"/>
            <a:ext cx="4487212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Mobiele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website</a:t>
            </a:r>
          </a:p>
          <a:p>
            <a:pPr eaLnBrk="1" hangingPunct="1"/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aantal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gebruikers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zelfde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als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web metrics  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(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zelfde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platform)</a:t>
            </a:r>
          </a:p>
          <a:p>
            <a:pPr eaLnBrk="1" hangingPunct="1">
              <a:buFontTx/>
              <a:buChar char="•"/>
            </a:pP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sessie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-info: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gebruikte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tijd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platformen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&amp; OS</a:t>
            </a:r>
          </a:p>
          <a:p>
            <a:pPr eaLnBrk="1" hangingPunct="1">
              <a:buFontTx/>
              <a:buChar char="•"/>
            </a:pP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Productverkoop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door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mobiele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website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/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/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/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</p:txBody>
      </p:sp>
      <p:sp>
        <p:nvSpPr>
          <p:cNvPr id="71689" name="Line 17"/>
          <p:cNvSpPr>
            <a:spLocks noChangeShapeType="1"/>
          </p:cNvSpPr>
          <p:nvPr/>
        </p:nvSpPr>
        <p:spPr bwMode="auto">
          <a:xfrm>
            <a:off x="3419475" y="2565400"/>
            <a:ext cx="1512888" cy="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71690" name="Text Box 18"/>
          <p:cNvSpPr txBox="1">
            <a:spLocks noChangeArrowheads="1"/>
          </p:cNvSpPr>
          <p:nvPr/>
        </p:nvSpPr>
        <p:spPr bwMode="auto">
          <a:xfrm>
            <a:off x="3587100" y="2081213"/>
            <a:ext cx="125066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Andere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algn="ctr" eaLnBrk="1" hangingPunct="1"/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algn="ctr" eaLnBrk="1" hangingPunct="1"/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gebruiker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?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Mobile marketing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114577">
            <a:off x="310787" y="4118319"/>
            <a:ext cx="2831256" cy="182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5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ea typeface="Kozuka Gothic Pro EL" pitchFamily="34" charset="-128"/>
              </a:rPr>
              <a:t>Tools </a:t>
            </a:r>
            <a:r>
              <a:rPr lang="en-GB" dirty="0" err="1" smtClean="0">
                <a:ea typeface="Kozuka Gothic Pro EL" pitchFamily="34" charset="-128"/>
              </a:rPr>
              <a:t>en</a:t>
            </a:r>
            <a:r>
              <a:rPr lang="en-GB" dirty="0" smtClean="0">
                <a:ea typeface="Kozuka Gothic Pro EL" pitchFamily="34" charset="-128"/>
              </a:rPr>
              <a:t> </a:t>
            </a:r>
            <a:r>
              <a:rPr lang="en-GB" dirty="0" err="1" smtClean="0">
                <a:ea typeface="Kozuka Gothic Pro EL" pitchFamily="34" charset="-128"/>
              </a:rPr>
              <a:t>bronnen</a:t>
            </a:r>
            <a:endParaRPr lang="nl-BE" dirty="0"/>
          </a:p>
        </p:txBody>
      </p:sp>
      <p:sp>
        <p:nvSpPr>
          <p:cNvPr id="6" name="Tijdelijke aanduiding voor tekst 2"/>
          <p:cNvSpPr txBox="1">
            <a:spLocks/>
          </p:cNvSpPr>
          <p:nvPr/>
        </p:nvSpPr>
        <p:spPr bwMode="auto">
          <a:xfrm>
            <a:off x="722313" y="3047767"/>
            <a:ext cx="7772400" cy="150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rgbClr val="FFFFFF"/>
                </a:solidFill>
                <a:latin typeface="+mn-lt"/>
                <a:ea typeface="ＭＳ Ｐゴシック" charset="0"/>
                <a:cs typeface="+mn-cs"/>
              </a:defRPr>
            </a:lvl1pPr>
            <a:lvl2pPr marL="4572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3pPr>
            <a:lvl4pPr marL="13716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4pPr>
            <a:lvl5pPr marL="18288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smtClean="0"/>
              <a:t>Deel 3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2565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1" name="Picture 3" descr="1269406469-3GMWOL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466850"/>
            <a:ext cx="7127875" cy="534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3" name="Text Box 5"/>
          <p:cNvSpPr txBox="1">
            <a:spLocks noChangeArrowheads="1"/>
          </p:cNvSpPr>
          <p:nvPr/>
        </p:nvSpPr>
        <p:spPr bwMode="auto">
          <a:xfrm>
            <a:off x="2051050" y="6234113"/>
            <a:ext cx="587212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sz="3200" dirty="0" smtClean="0">
                <a:solidFill>
                  <a:schemeClr val="bg1"/>
                </a:solidFill>
                <a:latin typeface="Kozuka Gothic Pro EL" pitchFamily="34" charset="-128"/>
                <a:ea typeface="Kozuka Gothic Pro EL" pitchFamily="34" charset="-128"/>
              </a:rPr>
              <a:t>Nog steeds </a:t>
            </a:r>
            <a:r>
              <a:rPr lang="en-GB" sz="3200" dirty="0" err="1" smtClean="0">
                <a:solidFill>
                  <a:schemeClr val="bg1"/>
                </a:solidFill>
                <a:latin typeface="Kozuka Gothic Pro EL" pitchFamily="34" charset="-128"/>
                <a:ea typeface="Kozuka Gothic Pro EL" pitchFamily="34" charset="-128"/>
              </a:rPr>
              <a:t>geen</a:t>
            </a:r>
            <a:r>
              <a:rPr lang="en-GB" sz="3200" dirty="0" smtClean="0">
                <a:solidFill>
                  <a:schemeClr val="bg1"/>
                </a:solidFill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sz="3200" dirty="0" err="1" smtClean="0">
                <a:solidFill>
                  <a:schemeClr val="bg1"/>
                </a:solidFill>
                <a:latin typeface="Kozuka Gothic Pro EL" pitchFamily="34" charset="-128"/>
                <a:ea typeface="Kozuka Gothic Pro EL" pitchFamily="34" charset="-128"/>
              </a:rPr>
              <a:t>konijn</a:t>
            </a:r>
            <a:r>
              <a:rPr lang="en-GB" sz="3200" dirty="0" smtClean="0">
                <a:solidFill>
                  <a:schemeClr val="bg1"/>
                </a:solidFill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sz="3200" dirty="0" err="1" smtClean="0">
                <a:solidFill>
                  <a:schemeClr val="bg1"/>
                </a:solidFill>
                <a:latin typeface="Kozuka Gothic Pro EL" pitchFamily="34" charset="-128"/>
                <a:ea typeface="Kozuka Gothic Pro EL" pitchFamily="34" charset="-128"/>
              </a:rPr>
              <a:t>te</a:t>
            </a:r>
            <a:r>
              <a:rPr lang="en-GB" sz="3200" dirty="0" smtClean="0">
                <a:solidFill>
                  <a:schemeClr val="bg1"/>
                </a:solidFill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sz="3200" dirty="0" err="1" smtClean="0">
                <a:solidFill>
                  <a:schemeClr val="bg1"/>
                </a:solidFill>
                <a:latin typeface="Kozuka Gothic Pro EL" pitchFamily="34" charset="-128"/>
                <a:ea typeface="Kozuka Gothic Pro EL" pitchFamily="34" charset="-128"/>
              </a:rPr>
              <a:t>zien</a:t>
            </a:r>
            <a:r>
              <a:rPr lang="en-GB" sz="3200" dirty="0" smtClean="0">
                <a:solidFill>
                  <a:schemeClr val="bg1"/>
                </a:solidFill>
                <a:latin typeface="Kozuka Gothic Pro EL" pitchFamily="34" charset="-128"/>
                <a:ea typeface="Kozuka Gothic Pro EL" pitchFamily="34" charset="-128"/>
              </a:rPr>
              <a:t>!</a:t>
            </a:r>
            <a:endParaRPr lang="en-GB" sz="3200" dirty="0">
              <a:solidFill>
                <a:schemeClr val="bg1"/>
              </a:solidFill>
              <a:latin typeface="Kozuka Gothic Pro EL" pitchFamily="34" charset="-128"/>
              <a:ea typeface="Kozuka Gothic Pro EL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Een verhaal van een bos, bomen en een pad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3379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SzPct val="80000"/>
              <a:buFont typeface="Wingdings" pitchFamily="2" charset="2"/>
              <a:buNone/>
            </a:pPr>
            <a:r>
              <a:rPr lang="en-GB" sz="7100" dirty="0" err="1" smtClean="0">
                <a:latin typeface="Kozuka Gothic Pro EL" pitchFamily="34" charset="-128"/>
                <a:ea typeface="Kozuka Gothic Pro EL" pitchFamily="34" charset="-128"/>
              </a:rPr>
              <a:t>Generieke</a:t>
            </a:r>
            <a:r>
              <a:rPr lang="en-GB" sz="7100" dirty="0" smtClean="0">
                <a:latin typeface="Kozuka Gothic Pro EL" pitchFamily="34" charset="-128"/>
                <a:ea typeface="Kozuka Gothic Pro EL" pitchFamily="34" charset="-128"/>
              </a:rPr>
              <a:t> tools</a:t>
            </a:r>
            <a:endParaRPr lang="nl-BE" sz="1400" dirty="0" smtClean="0">
              <a:solidFill>
                <a:srgbClr val="404040"/>
              </a:solidFill>
              <a:latin typeface="Kozuka Gothic Pro EL" pitchFamily="34" charset="-128"/>
              <a:ea typeface="Kozuka Gothic Pro EL" pitchFamily="34" charset="-128"/>
            </a:endParaRPr>
          </a:p>
          <a:p>
            <a:pPr marL="514350" indent="-514350" eaLnBrk="1" hangingPunct="1">
              <a:buFont typeface="Arial" charset="0"/>
              <a:buAutoNum type="arabicPeriod"/>
            </a:pPr>
            <a:endParaRPr lang="nl-BE" sz="1400" dirty="0" smtClean="0">
              <a:solidFill>
                <a:srgbClr val="404040"/>
              </a:solidFill>
              <a:latin typeface="Kozuka Gothic Pro EL" pitchFamily="34" charset="-128"/>
              <a:ea typeface="Kozuka Gothic Pro EL" pitchFamily="34" charset="-128"/>
            </a:endParaRPr>
          </a:p>
        </p:txBody>
      </p:sp>
      <p:sp>
        <p:nvSpPr>
          <p:cNvPr id="199684" name="Rectangle 4"/>
          <p:cNvSpPr>
            <a:spLocks noChangeArrowheads="1"/>
          </p:cNvSpPr>
          <p:nvPr/>
        </p:nvSpPr>
        <p:spPr bwMode="auto">
          <a:xfrm>
            <a:off x="3059113" y="4294188"/>
            <a:ext cx="5689600" cy="71437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1416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Text Box 3"/>
          <p:cNvSpPr txBox="1">
            <a:spLocks noChangeArrowheads="1"/>
          </p:cNvSpPr>
          <p:nvPr/>
        </p:nvSpPr>
        <p:spPr bwMode="auto">
          <a:xfrm>
            <a:off x="539750" y="1547813"/>
            <a:ext cx="79200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GB">
              <a:latin typeface="Kozuka Gothic Pro EL" pitchFamily="34" charset="-128"/>
              <a:ea typeface="Kozuka Gothic Pro EL" pitchFamily="34" charset="-128"/>
            </a:endParaRPr>
          </a:p>
        </p:txBody>
      </p:sp>
      <p:pic>
        <p:nvPicPr>
          <p:cNvPr id="7578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844675"/>
            <a:ext cx="4387850" cy="4652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781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13" y="1844675"/>
            <a:ext cx="4106862" cy="460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782" name="Text Box 9"/>
          <p:cNvSpPr txBox="1">
            <a:spLocks noChangeArrowheads="1"/>
          </p:cNvSpPr>
          <p:nvPr/>
        </p:nvSpPr>
        <p:spPr bwMode="auto">
          <a:xfrm>
            <a:off x="6567488" y="6553200"/>
            <a:ext cx="21177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sz="1200">
                <a:latin typeface="Kozuka Gothic Pro EL" pitchFamily="34" charset="-128"/>
                <a:ea typeface="Kozuka Gothic Pro EL" pitchFamily="34" charset="-128"/>
              </a:rPr>
              <a:t>Source: Omega Digital Media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Generieke tools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1433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6" descr="ANd9GcTYZL8EuefdZ96vTYUlCLK2qESRRAivzqM7TjC4l-k3j25WobT_KoENfxoH6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167698"/>
            <a:ext cx="246697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3" name="Picture 8" descr="webtrends-new-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581" y="1639654"/>
            <a:ext cx="2938463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5" name="Text Box 3"/>
          <p:cNvSpPr txBox="1">
            <a:spLocks noChangeArrowheads="1"/>
          </p:cNvSpPr>
          <p:nvPr/>
        </p:nvSpPr>
        <p:spPr bwMode="auto">
          <a:xfrm>
            <a:off x="539750" y="1547813"/>
            <a:ext cx="79200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GB">
              <a:latin typeface="+mn-lt"/>
              <a:ea typeface="Kozuka Gothic Pro EL" pitchFamily="34" charset="-128"/>
            </a:endParaRPr>
          </a:p>
        </p:txBody>
      </p:sp>
      <p:sp>
        <p:nvSpPr>
          <p:cNvPr id="76806" name="Text Box 4"/>
          <p:cNvSpPr txBox="1">
            <a:spLocks noChangeArrowheads="1"/>
          </p:cNvSpPr>
          <p:nvPr/>
        </p:nvSpPr>
        <p:spPr bwMode="auto">
          <a:xfrm>
            <a:off x="539750" y="1270001"/>
            <a:ext cx="79200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dirty="0" err="1" smtClean="0">
                <a:latin typeface="+mn-lt"/>
                <a:ea typeface="Kozuka Gothic Pro EL" pitchFamily="34" charset="-128"/>
              </a:rPr>
              <a:t>Meest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gebruikt</a:t>
            </a:r>
            <a:r>
              <a:rPr lang="en-GB" dirty="0" smtClean="0">
                <a:latin typeface="+mn-lt"/>
                <a:ea typeface="Kozuka Gothic Pro EL" pitchFamily="34" charset="-128"/>
              </a:rPr>
              <a:t> op de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Belgische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markt</a:t>
            </a:r>
            <a:r>
              <a:rPr lang="en-GB" dirty="0" smtClean="0">
                <a:latin typeface="+mn-lt"/>
                <a:ea typeface="Kozuka Gothic Pro EL" pitchFamily="34" charset="-128"/>
              </a:rPr>
              <a:t>:</a:t>
            </a:r>
            <a:endParaRPr lang="en-GB" dirty="0">
              <a:latin typeface="+mn-lt"/>
              <a:ea typeface="Kozuka Gothic Pro EL" pitchFamily="34" charset="-128"/>
            </a:endParaRPr>
          </a:p>
        </p:txBody>
      </p:sp>
      <p:sp>
        <p:nvSpPr>
          <p:cNvPr id="76807" name="Text Box 13"/>
          <p:cNvSpPr txBox="1">
            <a:spLocks noChangeArrowheads="1"/>
          </p:cNvSpPr>
          <p:nvPr/>
        </p:nvSpPr>
        <p:spPr bwMode="auto">
          <a:xfrm>
            <a:off x="1216410" y="2377338"/>
            <a:ext cx="3168650" cy="375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sz="1400" dirty="0" smtClean="0">
                <a:latin typeface="+mn-lt"/>
                <a:ea typeface="Kozuka Gothic Pro EL" pitchFamily="34" charset="-128"/>
              </a:rPr>
              <a:t>Gratis</a:t>
            </a:r>
            <a:endParaRPr lang="en-GB" sz="1400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sz="1400" dirty="0">
              <a:latin typeface="+mn-lt"/>
              <a:ea typeface="Kozuka Gothic Pro EL" pitchFamily="34" charset="-128"/>
            </a:endParaRPr>
          </a:p>
          <a:p>
            <a:pPr eaLnBrk="1" hangingPunct="1"/>
            <a:r>
              <a:rPr lang="en-GB" sz="1400" dirty="0" smtClean="0">
                <a:latin typeface="+mn-lt"/>
                <a:ea typeface="Kozuka Gothic Pro EL" pitchFamily="34" charset="-128"/>
              </a:rPr>
              <a:t>Grote </a:t>
            </a:r>
            <a:r>
              <a:rPr lang="en-GB" sz="1400" dirty="0" err="1" smtClean="0">
                <a:latin typeface="+mn-lt"/>
                <a:ea typeface="Kozuka Gothic Pro EL" pitchFamily="34" charset="-128"/>
              </a:rPr>
              <a:t>schaal</a:t>
            </a:r>
            <a:r>
              <a:rPr lang="en-GB" sz="1400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sz="1400" dirty="0" err="1" smtClean="0">
                <a:latin typeface="+mn-lt"/>
                <a:ea typeface="Kozuka Gothic Pro EL" pitchFamily="34" charset="-128"/>
              </a:rPr>
              <a:t>metingen</a:t>
            </a:r>
            <a:endParaRPr lang="en-GB" sz="1400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sz="1400" dirty="0">
              <a:latin typeface="+mn-lt"/>
              <a:ea typeface="Kozuka Gothic Pro EL" pitchFamily="34" charset="-128"/>
            </a:endParaRPr>
          </a:p>
          <a:p>
            <a:pPr eaLnBrk="1" hangingPunct="1"/>
            <a:r>
              <a:rPr lang="en-GB" sz="1400" dirty="0" err="1" smtClean="0">
                <a:latin typeface="+mn-lt"/>
                <a:ea typeface="Kozuka Gothic Pro EL" pitchFamily="34" charset="-128"/>
              </a:rPr>
              <a:t>Mogelijkheid</a:t>
            </a:r>
            <a:r>
              <a:rPr lang="en-GB" sz="1400" dirty="0" smtClean="0">
                <a:latin typeface="+mn-lt"/>
                <a:ea typeface="Kozuka Gothic Pro EL" pitchFamily="34" charset="-128"/>
              </a:rPr>
              <a:t> om </a:t>
            </a:r>
            <a:r>
              <a:rPr lang="en-GB" sz="1400" dirty="0" err="1" smtClean="0">
                <a:latin typeface="+mn-lt"/>
                <a:ea typeface="Kozuka Gothic Pro EL" pitchFamily="34" charset="-128"/>
              </a:rPr>
              <a:t>doelstellingen</a:t>
            </a:r>
            <a:r>
              <a:rPr lang="en-GB" sz="1400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sz="1400" dirty="0" err="1" smtClean="0">
                <a:latin typeface="+mn-lt"/>
                <a:ea typeface="Kozuka Gothic Pro EL" pitchFamily="34" charset="-128"/>
              </a:rPr>
              <a:t>te</a:t>
            </a:r>
            <a:r>
              <a:rPr lang="en-GB" sz="1400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sz="1400" dirty="0" err="1" smtClean="0">
                <a:latin typeface="+mn-lt"/>
                <a:ea typeface="Kozuka Gothic Pro EL" pitchFamily="34" charset="-128"/>
              </a:rPr>
              <a:t>definiëren</a:t>
            </a:r>
            <a:endParaRPr lang="en-GB" sz="1400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sz="1400" dirty="0">
              <a:latin typeface="+mn-lt"/>
              <a:ea typeface="Kozuka Gothic Pro EL" pitchFamily="34" charset="-128"/>
            </a:endParaRPr>
          </a:p>
          <a:p>
            <a:pPr eaLnBrk="1" hangingPunct="1"/>
            <a:r>
              <a:rPr lang="en-GB" sz="1400" dirty="0" err="1" smtClean="0">
                <a:latin typeface="+mn-lt"/>
                <a:ea typeface="Kozuka Gothic Pro EL" pitchFamily="34" charset="-128"/>
              </a:rPr>
              <a:t>Simpele</a:t>
            </a:r>
            <a:r>
              <a:rPr lang="en-GB" sz="1400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sz="1400" dirty="0" err="1" smtClean="0">
                <a:latin typeface="+mn-lt"/>
                <a:ea typeface="Kozuka Gothic Pro EL" pitchFamily="34" charset="-128"/>
              </a:rPr>
              <a:t>trechtermarketing</a:t>
            </a:r>
            <a:endParaRPr lang="en-GB" sz="1400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sz="1400" dirty="0">
              <a:latin typeface="+mn-lt"/>
              <a:ea typeface="Kozuka Gothic Pro EL" pitchFamily="34" charset="-128"/>
            </a:endParaRPr>
          </a:p>
          <a:p>
            <a:pPr eaLnBrk="1" hangingPunct="1"/>
            <a:r>
              <a:rPr lang="en-GB" sz="1400" dirty="0" err="1" smtClean="0">
                <a:latin typeface="+mn-lt"/>
                <a:ea typeface="Kozuka Gothic Pro EL" pitchFamily="34" charset="-128"/>
              </a:rPr>
              <a:t>Automatische</a:t>
            </a:r>
            <a:r>
              <a:rPr lang="en-GB" sz="1400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sz="1400" dirty="0" err="1" smtClean="0">
                <a:latin typeface="+mn-lt"/>
                <a:ea typeface="Kozuka Gothic Pro EL" pitchFamily="34" charset="-128"/>
              </a:rPr>
              <a:t>tracering</a:t>
            </a:r>
            <a:r>
              <a:rPr lang="en-GB" sz="1400" dirty="0" smtClean="0">
                <a:latin typeface="+mn-lt"/>
                <a:ea typeface="Kozuka Gothic Pro EL" pitchFamily="34" charset="-128"/>
              </a:rPr>
              <a:t> van AdWords </a:t>
            </a:r>
            <a:r>
              <a:rPr lang="en-GB" sz="1400" dirty="0" err="1" smtClean="0">
                <a:latin typeface="+mn-lt"/>
                <a:ea typeface="Kozuka Gothic Pro EL" pitchFamily="34" charset="-128"/>
              </a:rPr>
              <a:t>campagnes</a:t>
            </a:r>
            <a:endParaRPr lang="en-GB" sz="1400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sz="1400" dirty="0">
              <a:latin typeface="+mn-lt"/>
              <a:ea typeface="Kozuka Gothic Pro EL" pitchFamily="34" charset="-128"/>
            </a:endParaRPr>
          </a:p>
          <a:p>
            <a:pPr eaLnBrk="1" hangingPunct="1"/>
            <a:r>
              <a:rPr lang="en-GB" sz="1400" dirty="0" err="1" smtClean="0">
                <a:latin typeface="+mn-lt"/>
                <a:ea typeface="Kozuka Gothic Pro EL" pitchFamily="34" charset="-128"/>
              </a:rPr>
              <a:t>Enkel</a:t>
            </a:r>
            <a:r>
              <a:rPr lang="en-GB" sz="1400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sz="1400" dirty="0" err="1" smtClean="0">
                <a:latin typeface="+mn-lt"/>
                <a:ea typeface="Kozuka Gothic Pro EL" pitchFamily="34" charset="-128"/>
              </a:rPr>
              <a:t>een</a:t>
            </a:r>
            <a:r>
              <a:rPr lang="en-GB" sz="1400" dirty="0" smtClean="0">
                <a:latin typeface="+mn-lt"/>
                <a:ea typeface="Kozuka Gothic Pro EL" pitchFamily="34" charset="-128"/>
              </a:rPr>
              <a:t> online </a:t>
            </a:r>
            <a:r>
              <a:rPr lang="en-GB" sz="1400" dirty="0" err="1" smtClean="0">
                <a:latin typeface="+mn-lt"/>
                <a:ea typeface="Kozuka Gothic Pro EL" pitchFamily="34" charset="-128"/>
              </a:rPr>
              <a:t>versie</a:t>
            </a:r>
            <a:endParaRPr lang="en-GB" sz="1400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sz="1400" dirty="0">
              <a:latin typeface="+mn-lt"/>
              <a:ea typeface="Kozuka Gothic Pro EL" pitchFamily="34" charset="-128"/>
            </a:endParaRPr>
          </a:p>
          <a:p>
            <a:pPr eaLnBrk="1" hangingPunct="1"/>
            <a:r>
              <a:rPr lang="en-GB" sz="1400" dirty="0" err="1" smtClean="0">
                <a:latin typeface="+mn-lt"/>
                <a:ea typeface="Kozuka Gothic Pro EL" pitchFamily="34" charset="-128"/>
              </a:rPr>
              <a:t>Metingen</a:t>
            </a:r>
            <a:r>
              <a:rPr lang="en-GB" sz="1400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sz="1400" dirty="0" err="1" smtClean="0">
                <a:latin typeface="+mn-lt"/>
                <a:ea typeface="Kozuka Gothic Pro EL" pitchFamily="34" charset="-128"/>
              </a:rPr>
              <a:t>kunnen</a:t>
            </a:r>
            <a:r>
              <a:rPr lang="en-GB" sz="1400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sz="1400" dirty="0" err="1" smtClean="0">
                <a:latin typeface="+mn-lt"/>
                <a:ea typeface="Kozuka Gothic Pro EL" pitchFamily="34" charset="-128"/>
              </a:rPr>
              <a:t>gedownload</a:t>
            </a:r>
            <a:r>
              <a:rPr lang="en-GB" sz="1400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sz="1400" dirty="0" err="1" smtClean="0">
                <a:latin typeface="+mn-lt"/>
                <a:ea typeface="Kozuka Gothic Pro EL" pitchFamily="34" charset="-128"/>
              </a:rPr>
              <a:t>worden</a:t>
            </a:r>
            <a:endParaRPr lang="en-GB" sz="1400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sz="1400" dirty="0">
              <a:latin typeface="+mn-lt"/>
              <a:ea typeface="Kozuka Gothic Pro EL" pitchFamily="34" charset="-128"/>
            </a:endParaRPr>
          </a:p>
          <a:p>
            <a:pPr eaLnBrk="1" hangingPunct="1"/>
            <a:r>
              <a:rPr lang="en-GB" sz="1400" dirty="0" err="1" smtClean="0">
                <a:latin typeface="+mn-lt"/>
                <a:ea typeface="Kozuka Gothic Pro EL" pitchFamily="34" charset="-128"/>
              </a:rPr>
              <a:t>Simpele</a:t>
            </a:r>
            <a:r>
              <a:rPr lang="en-GB" sz="1400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sz="1400" dirty="0" err="1" smtClean="0">
                <a:latin typeface="+mn-lt"/>
                <a:ea typeface="Kozuka Gothic Pro EL" pitchFamily="34" charset="-128"/>
              </a:rPr>
              <a:t>implementatie</a:t>
            </a:r>
            <a:endParaRPr lang="en-GB" sz="1400" dirty="0">
              <a:latin typeface="+mn-lt"/>
              <a:ea typeface="Kozuka Gothic Pro EL" pitchFamily="34" charset="-128"/>
            </a:endParaRPr>
          </a:p>
        </p:txBody>
      </p:sp>
      <p:sp>
        <p:nvSpPr>
          <p:cNvPr id="76808" name="Text Box 15"/>
          <p:cNvSpPr txBox="1">
            <a:spLocks noChangeArrowheads="1"/>
          </p:cNvSpPr>
          <p:nvPr/>
        </p:nvSpPr>
        <p:spPr bwMode="auto">
          <a:xfrm>
            <a:off x="4949207" y="2370921"/>
            <a:ext cx="3168650" cy="375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sz="1400" dirty="0" err="1" smtClean="0">
                <a:latin typeface="+mn-lt"/>
                <a:ea typeface="Kozuka Gothic Pro EL" pitchFamily="34" charset="-128"/>
              </a:rPr>
              <a:t>Duurdere</a:t>
            </a:r>
            <a:r>
              <a:rPr lang="en-GB" sz="1400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sz="1400" dirty="0" err="1" smtClean="0">
                <a:latin typeface="+mn-lt"/>
                <a:ea typeface="Kozuka Gothic Pro EL" pitchFamily="34" charset="-128"/>
              </a:rPr>
              <a:t>toepassing</a:t>
            </a:r>
            <a:endParaRPr lang="en-GB" sz="1400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sz="1400" dirty="0">
              <a:latin typeface="+mn-lt"/>
              <a:ea typeface="Kozuka Gothic Pro EL" pitchFamily="34" charset="-128"/>
            </a:endParaRPr>
          </a:p>
          <a:p>
            <a:pPr eaLnBrk="1" hangingPunct="1"/>
            <a:r>
              <a:rPr lang="en-GB" sz="1400" dirty="0" err="1" smtClean="0">
                <a:latin typeface="+mn-lt"/>
                <a:ea typeface="Kozuka Gothic Pro EL" pitchFamily="34" charset="-128"/>
              </a:rPr>
              <a:t>Metingen</a:t>
            </a:r>
            <a:r>
              <a:rPr lang="en-GB" sz="1400" dirty="0" smtClean="0">
                <a:latin typeface="+mn-lt"/>
                <a:ea typeface="Kozuka Gothic Pro EL" pitchFamily="34" charset="-128"/>
              </a:rPr>
              <a:t> in de </a:t>
            </a:r>
            <a:r>
              <a:rPr lang="en-GB" sz="1400" dirty="0" err="1" smtClean="0">
                <a:latin typeface="+mn-lt"/>
                <a:ea typeface="Kozuka Gothic Pro EL" pitchFamily="34" charset="-128"/>
              </a:rPr>
              <a:t>breedte</a:t>
            </a:r>
            <a:endParaRPr lang="en-GB" sz="1400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sz="1400" dirty="0">
              <a:latin typeface="+mn-lt"/>
              <a:ea typeface="Kozuka Gothic Pro EL" pitchFamily="34" charset="-128"/>
            </a:endParaRPr>
          </a:p>
          <a:p>
            <a:pPr eaLnBrk="1" hangingPunct="1"/>
            <a:r>
              <a:rPr lang="en-GB" sz="1400" dirty="0" err="1" smtClean="0">
                <a:latin typeface="+mn-lt"/>
                <a:ea typeface="Kozuka Gothic Pro EL" pitchFamily="34" charset="-128"/>
              </a:rPr>
              <a:t>Mogelijkheid</a:t>
            </a:r>
            <a:r>
              <a:rPr lang="en-GB" sz="1400" dirty="0" smtClean="0">
                <a:latin typeface="+mn-lt"/>
                <a:ea typeface="Kozuka Gothic Pro EL" pitchFamily="34" charset="-128"/>
              </a:rPr>
              <a:t> om </a:t>
            </a:r>
            <a:r>
              <a:rPr lang="en-GB" sz="1400" dirty="0" err="1" smtClean="0">
                <a:latin typeface="+mn-lt"/>
                <a:ea typeface="Kozuka Gothic Pro EL" pitchFamily="34" charset="-128"/>
              </a:rPr>
              <a:t>doelstellingen</a:t>
            </a:r>
            <a:r>
              <a:rPr lang="en-GB" sz="1400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sz="1400" dirty="0" err="1" smtClean="0">
                <a:latin typeface="+mn-lt"/>
                <a:ea typeface="Kozuka Gothic Pro EL" pitchFamily="34" charset="-128"/>
              </a:rPr>
              <a:t>en</a:t>
            </a:r>
            <a:r>
              <a:rPr lang="en-GB" sz="1400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sz="1400" dirty="0" err="1" smtClean="0">
                <a:latin typeface="+mn-lt"/>
                <a:ea typeface="Kozuka Gothic Pro EL" pitchFamily="34" charset="-128"/>
              </a:rPr>
              <a:t>paden</a:t>
            </a:r>
            <a:r>
              <a:rPr lang="en-GB" sz="1400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sz="1400" dirty="0" err="1" smtClean="0">
                <a:latin typeface="+mn-lt"/>
                <a:ea typeface="Kozuka Gothic Pro EL" pitchFamily="34" charset="-128"/>
              </a:rPr>
              <a:t>te</a:t>
            </a:r>
            <a:r>
              <a:rPr lang="en-GB" sz="1400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sz="1400" dirty="0" err="1" smtClean="0">
                <a:latin typeface="+mn-lt"/>
                <a:ea typeface="Kozuka Gothic Pro EL" pitchFamily="34" charset="-128"/>
              </a:rPr>
              <a:t>definiëren</a:t>
            </a:r>
            <a:endParaRPr lang="en-GB" sz="1400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sz="1400" dirty="0">
              <a:latin typeface="+mn-lt"/>
              <a:ea typeface="Kozuka Gothic Pro EL" pitchFamily="34" charset="-128"/>
            </a:endParaRPr>
          </a:p>
          <a:p>
            <a:pPr eaLnBrk="1" hangingPunct="1"/>
            <a:r>
              <a:rPr lang="en-GB" sz="1400" dirty="0" err="1" smtClean="0">
                <a:latin typeface="+mn-lt"/>
                <a:ea typeface="Kozuka Gothic Pro EL" pitchFamily="34" charset="-128"/>
              </a:rPr>
              <a:t>Uitgebreide</a:t>
            </a:r>
            <a:r>
              <a:rPr lang="en-GB" sz="1400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sz="1400" dirty="0" err="1" smtClean="0">
                <a:latin typeface="+mn-lt"/>
                <a:ea typeface="Kozuka Gothic Pro EL" pitchFamily="34" charset="-128"/>
              </a:rPr>
              <a:t>trechtermarketing</a:t>
            </a:r>
            <a:endParaRPr lang="en-GB" sz="1400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sz="1400" dirty="0">
              <a:latin typeface="+mn-lt"/>
              <a:ea typeface="Kozuka Gothic Pro EL" pitchFamily="34" charset="-128"/>
            </a:endParaRPr>
          </a:p>
          <a:p>
            <a:pPr eaLnBrk="1" hangingPunct="1"/>
            <a:r>
              <a:rPr lang="en-GB" sz="1400" dirty="0" err="1" smtClean="0">
                <a:latin typeface="+mn-lt"/>
                <a:ea typeface="Kozuka Gothic Pro EL" pitchFamily="34" charset="-128"/>
              </a:rPr>
              <a:t>Integratie</a:t>
            </a:r>
            <a:r>
              <a:rPr lang="en-GB" sz="1400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sz="1400" dirty="0" err="1" smtClean="0">
                <a:latin typeface="+mn-lt"/>
                <a:ea typeface="Kozuka Gothic Pro EL" pitchFamily="34" charset="-128"/>
              </a:rPr>
              <a:t>mogelijk</a:t>
            </a:r>
            <a:r>
              <a:rPr lang="en-GB" sz="1400" dirty="0" smtClean="0">
                <a:latin typeface="+mn-lt"/>
                <a:ea typeface="Kozuka Gothic Pro EL" pitchFamily="34" charset="-128"/>
              </a:rPr>
              <a:t> met </a:t>
            </a:r>
            <a:r>
              <a:rPr lang="en-GB" sz="1400" dirty="0" err="1" smtClean="0">
                <a:latin typeface="+mn-lt"/>
                <a:ea typeface="Kozuka Gothic Pro EL" pitchFamily="34" charset="-128"/>
              </a:rPr>
              <a:t>realtime</a:t>
            </a:r>
            <a:r>
              <a:rPr lang="en-GB" sz="1400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sz="1400" dirty="0" err="1" smtClean="0">
                <a:latin typeface="+mn-lt"/>
                <a:ea typeface="Kozuka Gothic Pro EL" pitchFamily="34" charset="-128"/>
              </a:rPr>
              <a:t>bedrijfsgegevens</a:t>
            </a:r>
            <a:endParaRPr lang="en-GB" sz="1400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sz="1400" dirty="0">
              <a:latin typeface="+mn-lt"/>
              <a:ea typeface="Kozuka Gothic Pro EL" pitchFamily="34" charset="-128"/>
            </a:endParaRPr>
          </a:p>
          <a:p>
            <a:pPr eaLnBrk="1" hangingPunct="1"/>
            <a:r>
              <a:rPr lang="en-GB" sz="1400" dirty="0" err="1" smtClean="0">
                <a:latin typeface="+mn-lt"/>
                <a:ea typeface="Kozuka Gothic Pro EL" pitchFamily="34" charset="-128"/>
              </a:rPr>
              <a:t>Enkel</a:t>
            </a:r>
            <a:r>
              <a:rPr lang="en-GB" sz="1400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sz="1400" dirty="0" err="1" smtClean="0">
                <a:latin typeface="+mn-lt"/>
                <a:ea typeface="Kozuka Gothic Pro EL" pitchFamily="34" charset="-128"/>
              </a:rPr>
              <a:t>een</a:t>
            </a:r>
            <a:r>
              <a:rPr lang="en-GB" sz="1400" dirty="0" smtClean="0">
                <a:latin typeface="+mn-lt"/>
                <a:ea typeface="Kozuka Gothic Pro EL" pitchFamily="34" charset="-128"/>
              </a:rPr>
              <a:t> online </a:t>
            </a:r>
            <a:r>
              <a:rPr lang="en-GB" sz="1400" dirty="0" err="1" smtClean="0">
                <a:latin typeface="+mn-lt"/>
                <a:ea typeface="Kozuka Gothic Pro EL" pitchFamily="34" charset="-128"/>
              </a:rPr>
              <a:t>versie</a:t>
            </a:r>
            <a:endParaRPr lang="en-GB" sz="1400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sz="1400" dirty="0">
              <a:latin typeface="+mn-lt"/>
              <a:ea typeface="Kozuka Gothic Pro EL" pitchFamily="34" charset="-128"/>
            </a:endParaRPr>
          </a:p>
          <a:p>
            <a:pPr eaLnBrk="1" hangingPunct="1"/>
            <a:r>
              <a:rPr lang="en-GB" sz="1400" dirty="0" err="1" smtClean="0">
                <a:latin typeface="+mn-lt"/>
                <a:ea typeface="Kozuka Gothic Pro EL" pitchFamily="34" charset="-128"/>
              </a:rPr>
              <a:t>Metingen</a:t>
            </a:r>
            <a:r>
              <a:rPr lang="en-GB" sz="1400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sz="1400" dirty="0" err="1" smtClean="0">
                <a:latin typeface="+mn-lt"/>
                <a:ea typeface="Kozuka Gothic Pro EL" pitchFamily="34" charset="-128"/>
              </a:rPr>
              <a:t>kunnen</a:t>
            </a:r>
            <a:r>
              <a:rPr lang="en-GB" sz="1400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sz="1400" dirty="0" err="1" smtClean="0">
                <a:latin typeface="+mn-lt"/>
                <a:ea typeface="Kozuka Gothic Pro EL" pitchFamily="34" charset="-128"/>
              </a:rPr>
              <a:t>gedownload</a:t>
            </a:r>
            <a:r>
              <a:rPr lang="en-GB" sz="1400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sz="1400" dirty="0" err="1" smtClean="0">
                <a:latin typeface="+mn-lt"/>
                <a:ea typeface="Kozuka Gothic Pro EL" pitchFamily="34" charset="-128"/>
              </a:rPr>
              <a:t>worden</a:t>
            </a:r>
            <a:endParaRPr lang="en-GB" sz="1400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sz="1400" dirty="0">
              <a:latin typeface="+mn-lt"/>
              <a:ea typeface="Kozuka Gothic Pro EL" pitchFamily="34" charset="-128"/>
            </a:endParaRPr>
          </a:p>
          <a:p>
            <a:pPr eaLnBrk="1" hangingPunct="1"/>
            <a:r>
              <a:rPr lang="en-GB" sz="1400" dirty="0" err="1" smtClean="0">
                <a:latin typeface="+mn-lt"/>
                <a:ea typeface="Kozuka Gothic Pro EL" pitchFamily="34" charset="-128"/>
              </a:rPr>
              <a:t>Implementatie</a:t>
            </a:r>
            <a:r>
              <a:rPr lang="en-GB" sz="1400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sz="1400" dirty="0">
                <a:latin typeface="+mn-lt"/>
                <a:ea typeface="Kozuka Gothic Pro EL" pitchFamily="34" charset="-128"/>
              </a:rPr>
              <a:t>= project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nl-BE" dirty="0" smtClean="0">
                <a:latin typeface="+mn-lt"/>
              </a:rPr>
              <a:t>Generieke tools</a:t>
            </a:r>
            <a:endParaRPr lang="nl-B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5938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Leerdoelen</a:t>
            </a:r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>
          <a:xfrm>
            <a:off x="914400" y="1343331"/>
            <a:ext cx="8229600" cy="5837116"/>
          </a:xfrm>
        </p:spPr>
        <p:txBody>
          <a:bodyPr/>
          <a:lstStyle/>
          <a:p>
            <a:r>
              <a:rPr lang="nl-BE" sz="1800" dirty="0" smtClean="0"/>
              <a:t>Hoe ontstaan metingen</a:t>
            </a:r>
          </a:p>
          <a:p>
            <a:pPr lvl="1"/>
            <a:r>
              <a:rPr lang="nl-BE" sz="1600" dirty="0" smtClean="0"/>
              <a:t>Log files</a:t>
            </a:r>
          </a:p>
          <a:p>
            <a:pPr lvl="1"/>
            <a:r>
              <a:rPr lang="nl-BE" sz="1600" dirty="0" smtClean="0"/>
              <a:t>Client side tracking</a:t>
            </a:r>
          </a:p>
          <a:p>
            <a:pPr lvl="1"/>
            <a:r>
              <a:rPr lang="nl-BE" sz="1600" dirty="0" smtClean="0"/>
              <a:t>Cookies</a:t>
            </a:r>
          </a:p>
          <a:p>
            <a:r>
              <a:rPr lang="nl-BE" sz="1800" dirty="0" smtClean="0"/>
              <a:t>Meting per kanaal</a:t>
            </a:r>
          </a:p>
          <a:p>
            <a:pPr lvl="1"/>
            <a:r>
              <a:rPr lang="nl-BE" sz="1600" dirty="0" smtClean="0"/>
              <a:t>Websites</a:t>
            </a:r>
          </a:p>
          <a:p>
            <a:pPr lvl="1"/>
            <a:r>
              <a:rPr lang="nl-BE" sz="1600" dirty="0" smtClean="0"/>
              <a:t>E-commerce</a:t>
            </a:r>
          </a:p>
          <a:p>
            <a:pPr lvl="1"/>
            <a:r>
              <a:rPr lang="nl-BE" sz="1600" dirty="0" smtClean="0"/>
              <a:t>Search engine marketing</a:t>
            </a:r>
          </a:p>
          <a:p>
            <a:pPr lvl="1"/>
            <a:r>
              <a:rPr lang="nl-BE" sz="1600" dirty="0" smtClean="0"/>
              <a:t>E-mail marketing</a:t>
            </a:r>
          </a:p>
          <a:p>
            <a:pPr lvl="1"/>
            <a:r>
              <a:rPr lang="nl-BE" sz="1600" dirty="0" smtClean="0"/>
              <a:t>Sociale media</a:t>
            </a:r>
          </a:p>
          <a:p>
            <a:pPr lvl="1"/>
            <a:r>
              <a:rPr lang="nl-BE" sz="1600" dirty="0" smtClean="0"/>
              <a:t>Mobiele platformen</a:t>
            </a:r>
          </a:p>
          <a:p>
            <a:r>
              <a:rPr lang="nl-BE" sz="1800" dirty="0" smtClean="0"/>
              <a:t>Tools en bronnen</a:t>
            </a:r>
          </a:p>
          <a:p>
            <a:r>
              <a:rPr lang="nl-BE" sz="1800" dirty="0" smtClean="0"/>
              <a:t>Van metingen naar </a:t>
            </a:r>
            <a:r>
              <a:rPr lang="nl-BE" sz="1800" dirty="0" err="1" smtClean="0"/>
              <a:t>KPI’s</a:t>
            </a:r>
            <a:endParaRPr lang="nl-BE" sz="1800" dirty="0" smtClean="0"/>
          </a:p>
          <a:p>
            <a:pPr lvl="1"/>
            <a:r>
              <a:rPr lang="nl-BE" sz="1600" dirty="0" smtClean="0"/>
              <a:t>Dashboard</a:t>
            </a:r>
          </a:p>
          <a:p>
            <a:pPr lvl="1"/>
            <a:r>
              <a:rPr lang="nl-BE" sz="1600" dirty="0" err="1" smtClean="0"/>
              <a:t>Infographics</a:t>
            </a:r>
            <a:endParaRPr lang="nl-BE" sz="1600" dirty="0" smtClean="0"/>
          </a:p>
          <a:p>
            <a:endParaRPr lang="nl-BE" sz="1800" dirty="0" smtClean="0"/>
          </a:p>
          <a:p>
            <a:endParaRPr lang="nl-BE" sz="1800" dirty="0" smtClean="0"/>
          </a:p>
          <a:p>
            <a:pPr lvl="1"/>
            <a:endParaRPr lang="nl-BE" sz="1600" dirty="0"/>
          </a:p>
        </p:txBody>
      </p:sp>
    </p:spTree>
    <p:extLst>
      <p:ext uri="{BB962C8B-B14F-4D97-AF65-F5344CB8AC3E}">
        <p14:creationId xmlns:p14="http://schemas.microsoft.com/office/powerpoint/2010/main" val="184131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7" descr="logo_omni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" y="1534602"/>
            <a:ext cx="160972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7" name="Picture 8" descr="Samsung-Leads-the-US-Mobile-Market-ComScore-Shows-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486" y="264654"/>
            <a:ext cx="2879725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9" name="Text Box 4"/>
          <p:cNvSpPr txBox="1">
            <a:spLocks noChangeArrowheads="1"/>
          </p:cNvSpPr>
          <p:nvPr/>
        </p:nvSpPr>
        <p:spPr bwMode="auto">
          <a:xfrm>
            <a:off x="601662" y="1422684"/>
            <a:ext cx="79200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GB">
              <a:latin typeface="+mj-lt"/>
              <a:ea typeface="Kozuka Gothic Pro EL" pitchFamily="34" charset="-128"/>
            </a:endParaRPr>
          </a:p>
        </p:txBody>
      </p:sp>
      <p:sp>
        <p:nvSpPr>
          <p:cNvPr id="77832" name="Text Box 10"/>
          <p:cNvSpPr txBox="1">
            <a:spLocks noChangeArrowheads="1"/>
          </p:cNvSpPr>
          <p:nvPr/>
        </p:nvSpPr>
        <p:spPr bwMode="auto">
          <a:xfrm>
            <a:off x="5353050" y="2103940"/>
            <a:ext cx="3168650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sz="1400" dirty="0" err="1" smtClean="0">
                <a:latin typeface="+mn-lt"/>
                <a:ea typeface="Kozuka Gothic Pro EL" pitchFamily="34" charset="-128"/>
              </a:rPr>
              <a:t>Nedstat</a:t>
            </a:r>
            <a:r>
              <a:rPr lang="en-GB" sz="1400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sz="1400" dirty="0" err="1" smtClean="0">
                <a:latin typeface="+mn-lt"/>
                <a:ea typeface="Kozuka Gothic Pro EL" pitchFamily="34" charset="-128"/>
              </a:rPr>
              <a:t>gekocht</a:t>
            </a:r>
            <a:endParaRPr lang="en-GB" sz="1400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sz="1400" dirty="0">
              <a:latin typeface="+mn-lt"/>
              <a:ea typeface="Kozuka Gothic Pro EL" pitchFamily="34" charset="-128"/>
            </a:endParaRPr>
          </a:p>
          <a:p>
            <a:pPr eaLnBrk="1" hangingPunct="1"/>
            <a:r>
              <a:rPr lang="en-GB" sz="1400" dirty="0">
                <a:latin typeface="+mn-lt"/>
                <a:ea typeface="Kozuka Gothic Pro EL" pitchFamily="34" charset="-128"/>
              </a:rPr>
              <a:t>Medium </a:t>
            </a:r>
            <a:r>
              <a:rPr lang="en-GB" sz="1400" dirty="0" err="1" smtClean="0">
                <a:latin typeface="+mn-lt"/>
                <a:ea typeface="Kozuka Gothic Pro EL" pitchFamily="34" charset="-128"/>
              </a:rPr>
              <a:t>prijs</a:t>
            </a:r>
            <a:endParaRPr lang="en-GB" sz="1400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sz="1400" dirty="0">
              <a:latin typeface="+mn-lt"/>
              <a:ea typeface="Kozuka Gothic Pro EL" pitchFamily="34" charset="-128"/>
            </a:endParaRPr>
          </a:p>
          <a:p>
            <a:pPr eaLnBrk="1" hangingPunct="1"/>
            <a:r>
              <a:rPr lang="en-GB" sz="1400" dirty="0" err="1" smtClean="0">
                <a:latin typeface="+mn-lt"/>
                <a:ea typeface="Kozuka Gothic Pro EL" pitchFamily="34" charset="-128"/>
              </a:rPr>
              <a:t>Metingen</a:t>
            </a:r>
            <a:r>
              <a:rPr lang="en-GB" sz="1400" dirty="0" smtClean="0">
                <a:latin typeface="+mn-lt"/>
                <a:ea typeface="Kozuka Gothic Pro EL" pitchFamily="34" charset="-128"/>
              </a:rPr>
              <a:t> in de </a:t>
            </a:r>
            <a:r>
              <a:rPr lang="en-GB" sz="1400" dirty="0" err="1" smtClean="0">
                <a:latin typeface="+mn-lt"/>
                <a:ea typeface="Kozuka Gothic Pro EL" pitchFamily="34" charset="-128"/>
              </a:rPr>
              <a:t>breedte</a:t>
            </a:r>
            <a:r>
              <a:rPr lang="en-GB" sz="1400" dirty="0" smtClean="0">
                <a:latin typeface="+mn-lt"/>
                <a:ea typeface="Kozuka Gothic Pro EL" pitchFamily="34" charset="-128"/>
              </a:rPr>
              <a:t> + </a:t>
            </a:r>
            <a:r>
              <a:rPr lang="en-GB" sz="1400" dirty="0">
                <a:latin typeface="+mn-lt"/>
                <a:ea typeface="Kozuka Gothic Pro EL" pitchFamily="34" charset="-128"/>
              </a:rPr>
              <a:t>socio-demo</a:t>
            </a:r>
          </a:p>
          <a:p>
            <a:pPr eaLnBrk="1" hangingPunct="1"/>
            <a:endParaRPr lang="en-GB" sz="1400" dirty="0">
              <a:latin typeface="+mn-lt"/>
              <a:ea typeface="Kozuka Gothic Pro EL" pitchFamily="34" charset="-128"/>
            </a:endParaRPr>
          </a:p>
          <a:p>
            <a:pPr eaLnBrk="1" hangingPunct="1"/>
            <a:r>
              <a:rPr lang="en-GB" sz="1400" dirty="0" err="1">
                <a:latin typeface="+mn-lt"/>
                <a:ea typeface="Kozuka Gothic Pro EL" pitchFamily="34" charset="-128"/>
              </a:rPr>
              <a:t>Mogelijkheid</a:t>
            </a:r>
            <a:r>
              <a:rPr lang="en-GB" sz="1400" dirty="0">
                <a:latin typeface="+mn-lt"/>
                <a:ea typeface="Kozuka Gothic Pro EL" pitchFamily="34" charset="-128"/>
              </a:rPr>
              <a:t> om </a:t>
            </a:r>
            <a:r>
              <a:rPr lang="en-GB" sz="1400" dirty="0" err="1">
                <a:latin typeface="+mn-lt"/>
                <a:ea typeface="Kozuka Gothic Pro EL" pitchFamily="34" charset="-128"/>
              </a:rPr>
              <a:t>doelstellingen</a:t>
            </a:r>
            <a:r>
              <a:rPr lang="en-GB" sz="1400" dirty="0">
                <a:latin typeface="+mn-lt"/>
                <a:ea typeface="Kozuka Gothic Pro EL" pitchFamily="34" charset="-128"/>
              </a:rPr>
              <a:t> </a:t>
            </a:r>
            <a:r>
              <a:rPr lang="en-GB" sz="1400" dirty="0" err="1">
                <a:latin typeface="+mn-lt"/>
                <a:ea typeface="Kozuka Gothic Pro EL" pitchFamily="34" charset="-128"/>
              </a:rPr>
              <a:t>en</a:t>
            </a:r>
            <a:r>
              <a:rPr lang="en-GB" sz="1400" dirty="0">
                <a:latin typeface="+mn-lt"/>
                <a:ea typeface="Kozuka Gothic Pro EL" pitchFamily="34" charset="-128"/>
              </a:rPr>
              <a:t> </a:t>
            </a:r>
            <a:r>
              <a:rPr lang="en-GB" sz="1400" dirty="0" err="1">
                <a:latin typeface="+mn-lt"/>
                <a:ea typeface="Kozuka Gothic Pro EL" pitchFamily="34" charset="-128"/>
              </a:rPr>
              <a:t>paden</a:t>
            </a:r>
            <a:r>
              <a:rPr lang="en-GB" sz="1400" dirty="0">
                <a:latin typeface="+mn-lt"/>
                <a:ea typeface="Kozuka Gothic Pro EL" pitchFamily="34" charset="-128"/>
              </a:rPr>
              <a:t> </a:t>
            </a:r>
            <a:r>
              <a:rPr lang="en-GB" sz="1400" dirty="0" err="1">
                <a:latin typeface="+mn-lt"/>
                <a:ea typeface="Kozuka Gothic Pro EL" pitchFamily="34" charset="-128"/>
              </a:rPr>
              <a:t>te</a:t>
            </a:r>
            <a:r>
              <a:rPr lang="en-GB" sz="1400" dirty="0">
                <a:latin typeface="+mn-lt"/>
                <a:ea typeface="Kozuka Gothic Pro EL" pitchFamily="34" charset="-128"/>
              </a:rPr>
              <a:t> </a:t>
            </a:r>
            <a:r>
              <a:rPr lang="en-GB" sz="1400" dirty="0" err="1">
                <a:latin typeface="+mn-lt"/>
                <a:ea typeface="Kozuka Gothic Pro EL" pitchFamily="34" charset="-128"/>
              </a:rPr>
              <a:t>definiëren</a:t>
            </a:r>
            <a:endParaRPr lang="en-GB" sz="1400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sz="1400" dirty="0">
              <a:latin typeface="+mn-lt"/>
              <a:ea typeface="Kozuka Gothic Pro EL" pitchFamily="34" charset="-128"/>
            </a:endParaRPr>
          </a:p>
          <a:p>
            <a:pPr eaLnBrk="1" hangingPunct="1"/>
            <a:r>
              <a:rPr lang="en-GB" sz="1400" dirty="0" err="1">
                <a:latin typeface="+mn-lt"/>
                <a:ea typeface="Kozuka Gothic Pro EL" pitchFamily="34" charset="-128"/>
              </a:rPr>
              <a:t>Uitgebreide</a:t>
            </a:r>
            <a:r>
              <a:rPr lang="en-GB" sz="1400" dirty="0">
                <a:latin typeface="+mn-lt"/>
                <a:ea typeface="Kozuka Gothic Pro EL" pitchFamily="34" charset="-128"/>
              </a:rPr>
              <a:t> </a:t>
            </a:r>
            <a:r>
              <a:rPr lang="en-GB" sz="1400" dirty="0" err="1">
                <a:latin typeface="+mn-lt"/>
                <a:ea typeface="Kozuka Gothic Pro EL" pitchFamily="34" charset="-128"/>
              </a:rPr>
              <a:t>trechtermarketing</a:t>
            </a:r>
            <a:endParaRPr lang="en-GB" sz="1400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sz="1400" dirty="0">
              <a:latin typeface="+mn-lt"/>
              <a:ea typeface="Kozuka Gothic Pro EL" pitchFamily="34" charset="-128"/>
            </a:endParaRPr>
          </a:p>
          <a:p>
            <a:pPr eaLnBrk="1" hangingPunct="1"/>
            <a:r>
              <a:rPr lang="en-GB" sz="1400" dirty="0" err="1">
                <a:latin typeface="+mn-lt"/>
                <a:ea typeface="Kozuka Gothic Pro EL" pitchFamily="34" charset="-128"/>
              </a:rPr>
              <a:t>Integratie</a:t>
            </a:r>
            <a:r>
              <a:rPr lang="en-GB" sz="1400" dirty="0">
                <a:latin typeface="+mn-lt"/>
                <a:ea typeface="Kozuka Gothic Pro EL" pitchFamily="34" charset="-128"/>
              </a:rPr>
              <a:t> </a:t>
            </a:r>
            <a:r>
              <a:rPr lang="en-GB" sz="1400" dirty="0" err="1">
                <a:latin typeface="+mn-lt"/>
                <a:ea typeface="Kozuka Gothic Pro EL" pitchFamily="34" charset="-128"/>
              </a:rPr>
              <a:t>mogelijk</a:t>
            </a:r>
            <a:r>
              <a:rPr lang="en-GB" sz="1400" dirty="0">
                <a:latin typeface="+mn-lt"/>
                <a:ea typeface="Kozuka Gothic Pro EL" pitchFamily="34" charset="-128"/>
              </a:rPr>
              <a:t> met </a:t>
            </a:r>
            <a:r>
              <a:rPr lang="en-GB" sz="1400" dirty="0" err="1">
                <a:latin typeface="+mn-lt"/>
                <a:ea typeface="Kozuka Gothic Pro EL" pitchFamily="34" charset="-128"/>
              </a:rPr>
              <a:t>realtime</a:t>
            </a:r>
            <a:r>
              <a:rPr lang="en-GB" sz="1400" dirty="0">
                <a:latin typeface="+mn-lt"/>
                <a:ea typeface="Kozuka Gothic Pro EL" pitchFamily="34" charset="-128"/>
              </a:rPr>
              <a:t> </a:t>
            </a:r>
            <a:r>
              <a:rPr lang="en-GB" sz="1400" dirty="0" err="1">
                <a:latin typeface="+mn-lt"/>
                <a:ea typeface="Kozuka Gothic Pro EL" pitchFamily="34" charset="-128"/>
              </a:rPr>
              <a:t>bedrijfsgegevens</a:t>
            </a:r>
            <a:endParaRPr lang="en-GB" sz="1400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sz="1400" dirty="0">
              <a:latin typeface="+mn-lt"/>
              <a:ea typeface="Kozuka Gothic Pro EL" pitchFamily="34" charset="-128"/>
            </a:endParaRPr>
          </a:p>
          <a:p>
            <a:pPr eaLnBrk="1" hangingPunct="1"/>
            <a:r>
              <a:rPr lang="en-GB" sz="1400" dirty="0" err="1">
                <a:latin typeface="+mn-lt"/>
                <a:ea typeface="Kozuka Gothic Pro EL" pitchFamily="34" charset="-128"/>
              </a:rPr>
              <a:t>Enkel</a:t>
            </a:r>
            <a:r>
              <a:rPr lang="en-GB" sz="1400" dirty="0">
                <a:latin typeface="+mn-lt"/>
                <a:ea typeface="Kozuka Gothic Pro EL" pitchFamily="34" charset="-128"/>
              </a:rPr>
              <a:t> </a:t>
            </a:r>
            <a:r>
              <a:rPr lang="en-GB" sz="1400" dirty="0" err="1">
                <a:latin typeface="+mn-lt"/>
                <a:ea typeface="Kozuka Gothic Pro EL" pitchFamily="34" charset="-128"/>
              </a:rPr>
              <a:t>een</a:t>
            </a:r>
            <a:r>
              <a:rPr lang="en-GB" sz="1400" dirty="0">
                <a:latin typeface="+mn-lt"/>
                <a:ea typeface="Kozuka Gothic Pro EL" pitchFamily="34" charset="-128"/>
              </a:rPr>
              <a:t> online </a:t>
            </a:r>
            <a:r>
              <a:rPr lang="en-GB" sz="1400" dirty="0" err="1">
                <a:latin typeface="+mn-lt"/>
                <a:ea typeface="Kozuka Gothic Pro EL" pitchFamily="34" charset="-128"/>
              </a:rPr>
              <a:t>versie</a:t>
            </a:r>
            <a:endParaRPr lang="en-GB" sz="1400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sz="1400" dirty="0">
              <a:latin typeface="+mn-lt"/>
              <a:ea typeface="Kozuka Gothic Pro EL" pitchFamily="34" charset="-128"/>
            </a:endParaRPr>
          </a:p>
          <a:p>
            <a:pPr eaLnBrk="1" hangingPunct="1"/>
            <a:r>
              <a:rPr lang="en-GB" sz="1400" dirty="0" err="1">
                <a:latin typeface="+mn-lt"/>
                <a:ea typeface="Kozuka Gothic Pro EL" pitchFamily="34" charset="-128"/>
              </a:rPr>
              <a:t>Metingen</a:t>
            </a:r>
            <a:r>
              <a:rPr lang="en-GB" sz="1400" dirty="0">
                <a:latin typeface="+mn-lt"/>
                <a:ea typeface="Kozuka Gothic Pro EL" pitchFamily="34" charset="-128"/>
              </a:rPr>
              <a:t> </a:t>
            </a:r>
            <a:r>
              <a:rPr lang="en-GB" sz="1400" dirty="0" err="1">
                <a:latin typeface="+mn-lt"/>
                <a:ea typeface="Kozuka Gothic Pro EL" pitchFamily="34" charset="-128"/>
              </a:rPr>
              <a:t>kunnen</a:t>
            </a:r>
            <a:r>
              <a:rPr lang="en-GB" sz="1400" dirty="0">
                <a:latin typeface="+mn-lt"/>
                <a:ea typeface="Kozuka Gothic Pro EL" pitchFamily="34" charset="-128"/>
              </a:rPr>
              <a:t> </a:t>
            </a:r>
            <a:r>
              <a:rPr lang="en-GB" sz="1400" dirty="0" err="1">
                <a:latin typeface="+mn-lt"/>
                <a:ea typeface="Kozuka Gothic Pro EL" pitchFamily="34" charset="-128"/>
              </a:rPr>
              <a:t>gedownload</a:t>
            </a:r>
            <a:r>
              <a:rPr lang="en-GB" sz="1400" dirty="0">
                <a:latin typeface="+mn-lt"/>
                <a:ea typeface="Kozuka Gothic Pro EL" pitchFamily="34" charset="-128"/>
              </a:rPr>
              <a:t> </a:t>
            </a:r>
            <a:r>
              <a:rPr lang="en-GB" sz="1400" dirty="0" err="1">
                <a:latin typeface="+mn-lt"/>
                <a:ea typeface="Kozuka Gothic Pro EL" pitchFamily="34" charset="-128"/>
              </a:rPr>
              <a:t>worden</a:t>
            </a:r>
            <a:endParaRPr lang="en-GB" sz="1400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sz="1400" dirty="0">
              <a:latin typeface="+mn-lt"/>
              <a:ea typeface="Kozuka Gothic Pro EL" pitchFamily="34" charset="-128"/>
            </a:endParaRPr>
          </a:p>
          <a:p>
            <a:pPr eaLnBrk="1" hangingPunct="1"/>
            <a:r>
              <a:rPr lang="en-GB" sz="1400" dirty="0" err="1">
                <a:latin typeface="+mn-lt"/>
                <a:ea typeface="Kozuka Gothic Pro EL" pitchFamily="34" charset="-128"/>
              </a:rPr>
              <a:t>Implementatie</a:t>
            </a:r>
            <a:r>
              <a:rPr lang="en-GB" sz="1400" dirty="0">
                <a:latin typeface="+mn-lt"/>
                <a:ea typeface="Kozuka Gothic Pro EL" pitchFamily="34" charset="-128"/>
              </a:rPr>
              <a:t> = </a:t>
            </a:r>
            <a:r>
              <a:rPr lang="en-GB" sz="1400" dirty="0" err="1" smtClean="0">
                <a:latin typeface="+mn-lt"/>
                <a:ea typeface="Kozuka Gothic Pro EL" pitchFamily="34" charset="-128"/>
              </a:rPr>
              <a:t>simpel</a:t>
            </a:r>
            <a:endParaRPr lang="en-GB" sz="1400" dirty="0">
              <a:latin typeface="+mn-lt"/>
              <a:ea typeface="Kozuka Gothic Pro EL" pitchFamily="34" charset="-128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19112" y="149509"/>
            <a:ext cx="8229600" cy="1143000"/>
          </a:xfrm>
        </p:spPr>
        <p:txBody>
          <a:bodyPr/>
          <a:lstStyle/>
          <a:p>
            <a:r>
              <a:rPr lang="nl-BE" dirty="0" smtClean="0"/>
              <a:t>Generieke tools</a:t>
            </a:r>
            <a:endParaRPr lang="nl-BE" dirty="0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601662" y="1144872"/>
            <a:ext cx="79200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dirty="0" err="1" smtClean="0">
                <a:latin typeface="+mj-lt"/>
                <a:ea typeface="Kozuka Gothic Pro EL" pitchFamily="34" charset="-128"/>
              </a:rPr>
              <a:t>Meest</a:t>
            </a:r>
            <a:r>
              <a:rPr lang="en-GB" dirty="0" smtClean="0">
                <a:latin typeface="+mj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j-lt"/>
                <a:ea typeface="Kozuka Gothic Pro EL" pitchFamily="34" charset="-128"/>
              </a:rPr>
              <a:t>gebruikt</a:t>
            </a:r>
            <a:r>
              <a:rPr lang="en-GB" dirty="0" smtClean="0">
                <a:latin typeface="+mj-lt"/>
                <a:ea typeface="Kozuka Gothic Pro EL" pitchFamily="34" charset="-128"/>
              </a:rPr>
              <a:t> op de </a:t>
            </a:r>
            <a:r>
              <a:rPr lang="en-GB" dirty="0" err="1" smtClean="0">
                <a:latin typeface="+mj-lt"/>
                <a:ea typeface="Kozuka Gothic Pro EL" pitchFamily="34" charset="-128"/>
              </a:rPr>
              <a:t>Belgische</a:t>
            </a:r>
            <a:r>
              <a:rPr lang="en-GB" dirty="0" smtClean="0">
                <a:latin typeface="+mj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j-lt"/>
                <a:ea typeface="Kozuka Gothic Pro EL" pitchFamily="34" charset="-128"/>
              </a:rPr>
              <a:t>markt</a:t>
            </a:r>
            <a:r>
              <a:rPr lang="en-GB" dirty="0" smtClean="0">
                <a:latin typeface="+mj-lt"/>
                <a:ea typeface="Kozuka Gothic Pro EL" pitchFamily="34" charset="-128"/>
              </a:rPr>
              <a:t>:</a:t>
            </a:r>
            <a:endParaRPr lang="en-GB" dirty="0">
              <a:latin typeface="+mj-lt"/>
              <a:ea typeface="Kozuka Gothic Pro EL" pitchFamily="34" charset="-128"/>
            </a:endParaRPr>
          </a:p>
        </p:txBody>
      </p:sp>
      <p:sp>
        <p:nvSpPr>
          <p:cNvPr id="10" name="Text Box 15"/>
          <p:cNvSpPr txBox="1">
            <a:spLocks noChangeArrowheads="1"/>
          </p:cNvSpPr>
          <p:nvPr/>
        </p:nvSpPr>
        <p:spPr bwMode="auto">
          <a:xfrm>
            <a:off x="1181250" y="2516368"/>
            <a:ext cx="3168650" cy="375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sz="1400" dirty="0" err="1" smtClean="0">
                <a:latin typeface="+mn-lt"/>
                <a:ea typeface="Kozuka Gothic Pro EL" pitchFamily="34" charset="-128"/>
              </a:rPr>
              <a:t>Duurdere</a:t>
            </a:r>
            <a:r>
              <a:rPr lang="en-GB" sz="1400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sz="1400" dirty="0" err="1" smtClean="0">
                <a:latin typeface="+mn-lt"/>
                <a:ea typeface="Kozuka Gothic Pro EL" pitchFamily="34" charset="-128"/>
              </a:rPr>
              <a:t>toepassing</a:t>
            </a:r>
            <a:endParaRPr lang="en-GB" sz="1400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sz="1400" dirty="0">
              <a:latin typeface="+mn-lt"/>
              <a:ea typeface="Kozuka Gothic Pro EL" pitchFamily="34" charset="-128"/>
            </a:endParaRPr>
          </a:p>
          <a:p>
            <a:pPr eaLnBrk="1" hangingPunct="1"/>
            <a:r>
              <a:rPr lang="en-GB" sz="1400" dirty="0" err="1" smtClean="0">
                <a:latin typeface="+mn-lt"/>
                <a:ea typeface="Kozuka Gothic Pro EL" pitchFamily="34" charset="-128"/>
              </a:rPr>
              <a:t>Metingen</a:t>
            </a:r>
            <a:r>
              <a:rPr lang="en-GB" sz="1400" dirty="0" smtClean="0">
                <a:latin typeface="+mn-lt"/>
                <a:ea typeface="Kozuka Gothic Pro EL" pitchFamily="34" charset="-128"/>
              </a:rPr>
              <a:t> in de </a:t>
            </a:r>
            <a:r>
              <a:rPr lang="en-GB" sz="1400" dirty="0" err="1" smtClean="0">
                <a:latin typeface="+mn-lt"/>
                <a:ea typeface="Kozuka Gothic Pro EL" pitchFamily="34" charset="-128"/>
              </a:rPr>
              <a:t>breedte</a:t>
            </a:r>
            <a:endParaRPr lang="en-GB" sz="1400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sz="1400" dirty="0">
              <a:latin typeface="+mn-lt"/>
              <a:ea typeface="Kozuka Gothic Pro EL" pitchFamily="34" charset="-128"/>
            </a:endParaRPr>
          </a:p>
          <a:p>
            <a:pPr eaLnBrk="1" hangingPunct="1"/>
            <a:r>
              <a:rPr lang="en-GB" sz="1400" dirty="0" err="1" smtClean="0">
                <a:latin typeface="+mn-lt"/>
                <a:ea typeface="Kozuka Gothic Pro EL" pitchFamily="34" charset="-128"/>
              </a:rPr>
              <a:t>Mogelijkheid</a:t>
            </a:r>
            <a:r>
              <a:rPr lang="en-GB" sz="1400" dirty="0" smtClean="0">
                <a:latin typeface="+mn-lt"/>
                <a:ea typeface="Kozuka Gothic Pro EL" pitchFamily="34" charset="-128"/>
              </a:rPr>
              <a:t> om </a:t>
            </a:r>
            <a:r>
              <a:rPr lang="en-GB" sz="1400" dirty="0" err="1" smtClean="0">
                <a:latin typeface="+mn-lt"/>
                <a:ea typeface="Kozuka Gothic Pro EL" pitchFamily="34" charset="-128"/>
              </a:rPr>
              <a:t>doelstellingen</a:t>
            </a:r>
            <a:r>
              <a:rPr lang="en-GB" sz="1400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sz="1400" dirty="0" err="1" smtClean="0">
                <a:latin typeface="+mn-lt"/>
                <a:ea typeface="Kozuka Gothic Pro EL" pitchFamily="34" charset="-128"/>
              </a:rPr>
              <a:t>en</a:t>
            </a:r>
            <a:r>
              <a:rPr lang="en-GB" sz="1400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sz="1400" dirty="0" err="1" smtClean="0">
                <a:latin typeface="+mn-lt"/>
                <a:ea typeface="Kozuka Gothic Pro EL" pitchFamily="34" charset="-128"/>
              </a:rPr>
              <a:t>paden</a:t>
            </a:r>
            <a:r>
              <a:rPr lang="en-GB" sz="1400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sz="1400" dirty="0" err="1" smtClean="0">
                <a:latin typeface="+mn-lt"/>
                <a:ea typeface="Kozuka Gothic Pro EL" pitchFamily="34" charset="-128"/>
              </a:rPr>
              <a:t>te</a:t>
            </a:r>
            <a:r>
              <a:rPr lang="en-GB" sz="1400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sz="1400" dirty="0" err="1" smtClean="0">
                <a:latin typeface="+mn-lt"/>
                <a:ea typeface="Kozuka Gothic Pro EL" pitchFamily="34" charset="-128"/>
              </a:rPr>
              <a:t>definiëren</a:t>
            </a:r>
            <a:endParaRPr lang="en-GB" sz="1400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sz="1400" dirty="0">
              <a:latin typeface="+mn-lt"/>
              <a:ea typeface="Kozuka Gothic Pro EL" pitchFamily="34" charset="-128"/>
            </a:endParaRPr>
          </a:p>
          <a:p>
            <a:pPr eaLnBrk="1" hangingPunct="1"/>
            <a:r>
              <a:rPr lang="en-GB" sz="1400" dirty="0" err="1" smtClean="0">
                <a:latin typeface="+mn-lt"/>
                <a:ea typeface="Kozuka Gothic Pro EL" pitchFamily="34" charset="-128"/>
              </a:rPr>
              <a:t>Uitgebreide</a:t>
            </a:r>
            <a:r>
              <a:rPr lang="en-GB" sz="1400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sz="1400" dirty="0" err="1" smtClean="0">
                <a:latin typeface="+mn-lt"/>
                <a:ea typeface="Kozuka Gothic Pro EL" pitchFamily="34" charset="-128"/>
              </a:rPr>
              <a:t>trechtermarketing</a:t>
            </a:r>
            <a:endParaRPr lang="en-GB" sz="1400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sz="1400" dirty="0">
              <a:latin typeface="+mn-lt"/>
              <a:ea typeface="Kozuka Gothic Pro EL" pitchFamily="34" charset="-128"/>
            </a:endParaRPr>
          </a:p>
          <a:p>
            <a:pPr eaLnBrk="1" hangingPunct="1"/>
            <a:r>
              <a:rPr lang="en-GB" sz="1400" dirty="0" err="1" smtClean="0">
                <a:latin typeface="+mn-lt"/>
                <a:ea typeface="Kozuka Gothic Pro EL" pitchFamily="34" charset="-128"/>
              </a:rPr>
              <a:t>Integratie</a:t>
            </a:r>
            <a:r>
              <a:rPr lang="en-GB" sz="1400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sz="1400" dirty="0" err="1" smtClean="0">
                <a:latin typeface="+mn-lt"/>
                <a:ea typeface="Kozuka Gothic Pro EL" pitchFamily="34" charset="-128"/>
              </a:rPr>
              <a:t>mogelijk</a:t>
            </a:r>
            <a:r>
              <a:rPr lang="en-GB" sz="1400" dirty="0" smtClean="0">
                <a:latin typeface="+mn-lt"/>
                <a:ea typeface="Kozuka Gothic Pro EL" pitchFamily="34" charset="-128"/>
              </a:rPr>
              <a:t> met </a:t>
            </a:r>
            <a:r>
              <a:rPr lang="en-GB" sz="1400" dirty="0" err="1" smtClean="0">
                <a:latin typeface="+mn-lt"/>
                <a:ea typeface="Kozuka Gothic Pro EL" pitchFamily="34" charset="-128"/>
              </a:rPr>
              <a:t>realtime</a:t>
            </a:r>
            <a:r>
              <a:rPr lang="en-GB" sz="1400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sz="1400" dirty="0" err="1" smtClean="0">
                <a:latin typeface="+mn-lt"/>
                <a:ea typeface="Kozuka Gothic Pro EL" pitchFamily="34" charset="-128"/>
              </a:rPr>
              <a:t>bedrijfsgegevens</a:t>
            </a:r>
            <a:endParaRPr lang="en-GB" sz="1400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sz="1400" dirty="0">
              <a:latin typeface="+mn-lt"/>
              <a:ea typeface="Kozuka Gothic Pro EL" pitchFamily="34" charset="-128"/>
            </a:endParaRPr>
          </a:p>
          <a:p>
            <a:pPr eaLnBrk="1" hangingPunct="1"/>
            <a:r>
              <a:rPr lang="en-GB" sz="1400" dirty="0" err="1" smtClean="0">
                <a:latin typeface="+mn-lt"/>
                <a:ea typeface="Kozuka Gothic Pro EL" pitchFamily="34" charset="-128"/>
              </a:rPr>
              <a:t>Enkel</a:t>
            </a:r>
            <a:r>
              <a:rPr lang="en-GB" sz="1400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sz="1400" dirty="0" err="1" smtClean="0">
                <a:latin typeface="+mn-lt"/>
                <a:ea typeface="Kozuka Gothic Pro EL" pitchFamily="34" charset="-128"/>
              </a:rPr>
              <a:t>een</a:t>
            </a:r>
            <a:r>
              <a:rPr lang="en-GB" sz="1400" dirty="0" smtClean="0">
                <a:latin typeface="+mn-lt"/>
                <a:ea typeface="Kozuka Gothic Pro EL" pitchFamily="34" charset="-128"/>
              </a:rPr>
              <a:t> online </a:t>
            </a:r>
            <a:r>
              <a:rPr lang="en-GB" sz="1400" dirty="0" err="1" smtClean="0">
                <a:latin typeface="+mn-lt"/>
                <a:ea typeface="Kozuka Gothic Pro EL" pitchFamily="34" charset="-128"/>
              </a:rPr>
              <a:t>versie</a:t>
            </a:r>
            <a:endParaRPr lang="en-GB" sz="1400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sz="1400" dirty="0">
              <a:latin typeface="+mn-lt"/>
              <a:ea typeface="Kozuka Gothic Pro EL" pitchFamily="34" charset="-128"/>
            </a:endParaRPr>
          </a:p>
          <a:p>
            <a:pPr eaLnBrk="1" hangingPunct="1"/>
            <a:r>
              <a:rPr lang="en-GB" sz="1400" dirty="0" err="1" smtClean="0">
                <a:latin typeface="+mn-lt"/>
                <a:ea typeface="Kozuka Gothic Pro EL" pitchFamily="34" charset="-128"/>
              </a:rPr>
              <a:t>Metingen</a:t>
            </a:r>
            <a:r>
              <a:rPr lang="en-GB" sz="1400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sz="1400" dirty="0" err="1" smtClean="0">
                <a:latin typeface="+mn-lt"/>
                <a:ea typeface="Kozuka Gothic Pro EL" pitchFamily="34" charset="-128"/>
              </a:rPr>
              <a:t>kunnen</a:t>
            </a:r>
            <a:r>
              <a:rPr lang="en-GB" sz="1400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sz="1400" dirty="0" err="1" smtClean="0">
                <a:latin typeface="+mn-lt"/>
                <a:ea typeface="Kozuka Gothic Pro EL" pitchFamily="34" charset="-128"/>
              </a:rPr>
              <a:t>gedownload</a:t>
            </a:r>
            <a:r>
              <a:rPr lang="en-GB" sz="1400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sz="1400" dirty="0" err="1" smtClean="0">
                <a:latin typeface="+mn-lt"/>
                <a:ea typeface="Kozuka Gothic Pro EL" pitchFamily="34" charset="-128"/>
              </a:rPr>
              <a:t>worden</a:t>
            </a:r>
            <a:endParaRPr lang="en-GB" sz="1400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sz="1400" dirty="0">
              <a:latin typeface="+mn-lt"/>
              <a:ea typeface="Kozuka Gothic Pro EL" pitchFamily="34" charset="-128"/>
            </a:endParaRPr>
          </a:p>
          <a:p>
            <a:pPr eaLnBrk="1" hangingPunct="1"/>
            <a:r>
              <a:rPr lang="en-GB" sz="1400" dirty="0" err="1" smtClean="0">
                <a:latin typeface="+mn-lt"/>
                <a:ea typeface="Kozuka Gothic Pro EL" pitchFamily="34" charset="-128"/>
              </a:rPr>
              <a:t>Implementatie</a:t>
            </a:r>
            <a:r>
              <a:rPr lang="en-GB" sz="1400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sz="1400" dirty="0">
                <a:latin typeface="+mn-lt"/>
                <a:ea typeface="Kozuka Gothic Pro EL" pitchFamily="34" charset="-128"/>
              </a:rPr>
              <a:t>= project</a:t>
            </a:r>
          </a:p>
        </p:txBody>
      </p:sp>
    </p:spTree>
    <p:extLst>
      <p:ext uri="{BB962C8B-B14F-4D97-AF65-F5344CB8AC3E}">
        <p14:creationId xmlns:p14="http://schemas.microsoft.com/office/powerpoint/2010/main" val="198745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9" name="Text Box 4"/>
          <p:cNvSpPr txBox="1">
            <a:spLocks noChangeArrowheads="1"/>
          </p:cNvSpPr>
          <p:nvPr/>
        </p:nvSpPr>
        <p:spPr bwMode="auto">
          <a:xfrm>
            <a:off x="539750" y="1547813"/>
            <a:ext cx="79200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GB">
              <a:latin typeface="Kozuka Gothic Pro EL" pitchFamily="34" charset="-128"/>
              <a:ea typeface="Kozuka Gothic Pro EL" pitchFamily="34" charset="-128"/>
            </a:endParaRPr>
          </a:p>
        </p:txBody>
      </p:sp>
      <p:sp>
        <p:nvSpPr>
          <p:cNvPr id="77830" name="Text Box 5"/>
          <p:cNvSpPr txBox="1">
            <a:spLocks noChangeArrowheads="1"/>
          </p:cNvSpPr>
          <p:nvPr/>
        </p:nvSpPr>
        <p:spPr bwMode="auto">
          <a:xfrm>
            <a:off x="539750" y="1547813"/>
            <a:ext cx="792003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De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goedkoopste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4525"/>
            <a:ext cx="6361013" cy="301409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scene3d>
            <a:camera prst="perspectiveContrasting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V="1">
            <a:off x="3851920" y="2189163"/>
            <a:ext cx="2399525" cy="12324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004320" y="3284984"/>
            <a:ext cx="2399525" cy="2889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961488" y="3798380"/>
            <a:ext cx="2399525" cy="9987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851919" y="3995901"/>
            <a:ext cx="2160241" cy="20253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08646" y="1941059"/>
            <a:ext cx="1566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smtClean="0"/>
              <a:t>Web metingen</a:t>
            </a:r>
            <a:endParaRPr lang="nl-BE" dirty="0"/>
          </a:p>
        </p:txBody>
      </p:sp>
      <p:sp>
        <p:nvSpPr>
          <p:cNvPr id="19" name="TextBox 18"/>
          <p:cNvSpPr txBox="1"/>
          <p:nvPr/>
        </p:nvSpPr>
        <p:spPr>
          <a:xfrm>
            <a:off x="6561046" y="3052238"/>
            <a:ext cx="2110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smtClean="0"/>
              <a:t>SEO &amp; SEA </a:t>
            </a:r>
            <a:r>
              <a:rPr lang="nl-BE" dirty="0" smtClean="0"/>
              <a:t>metingen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6444208" y="4715852"/>
            <a:ext cx="1572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smtClean="0"/>
              <a:t>Doelstellingen</a:t>
            </a:r>
            <a:endParaRPr lang="nl-BE" dirty="0"/>
          </a:p>
        </p:txBody>
      </p:sp>
      <p:sp>
        <p:nvSpPr>
          <p:cNvPr id="21" name="TextBox 20"/>
          <p:cNvSpPr txBox="1"/>
          <p:nvPr/>
        </p:nvSpPr>
        <p:spPr>
          <a:xfrm>
            <a:off x="6124965" y="6021288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smtClean="0"/>
              <a:t>Real-time monitoring</a:t>
            </a:r>
            <a:endParaRPr lang="nl-BE" dirty="0"/>
          </a:p>
        </p:txBody>
      </p:sp>
      <p:sp>
        <p:nvSpPr>
          <p:cNvPr id="15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nl-BE" dirty="0" smtClean="0"/>
              <a:t>Generieke tools: Google Analytics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3538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SzPct val="80000"/>
              <a:buFont typeface="Wingdings" pitchFamily="2" charset="2"/>
              <a:buNone/>
            </a:pPr>
            <a:r>
              <a:rPr lang="en-GB" sz="7100" smtClean="0">
                <a:latin typeface="Kozuka Gothic Pro EL" pitchFamily="34" charset="-128"/>
                <a:ea typeface="Kozuka Gothic Pro EL" pitchFamily="34" charset="-128"/>
              </a:rPr>
              <a:t>E-mail tools</a:t>
            </a:r>
            <a:endParaRPr lang="nl-BE" sz="1400" smtClean="0">
              <a:solidFill>
                <a:srgbClr val="404040"/>
              </a:solidFill>
              <a:latin typeface="Kozuka Gothic Pro EL" pitchFamily="34" charset="-128"/>
              <a:ea typeface="Kozuka Gothic Pro EL" pitchFamily="34" charset="-128"/>
            </a:endParaRPr>
          </a:p>
          <a:p>
            <a:pPr marL="514350" indent="-514350" eaLnBrk="1" hangingPunct="1">
              <a:buFont typeface="Arial" charset="0"/>
              <a:buAutoNum type="arabicPeriod"/>
            </a:pPr>
            <a:endParaRPr lang="nl-BE" sz="1400" smtClean="0">
              <a:solidFill>
                <a:srgbClr val="404040"/>
              </a:solidFill>
              <a:latin typeface="Kozuka Gothic Pro EL" pitchFamily="34" charset="-128"/>
              <a:ea typeface="Kozuka Gothic Pro EL" pitchFamily="34" charset="-128"/>
            </a:endParaRPr>
          </a:p>
        </p:txBody>
      </p:sp>
      <p:sp>
        <p:nvSpPr>
          <p:cNvPr id="201732" name="Rectangle 4"/>
          <p:cNvSpPr>
            <a:spLocks noChangeArrowheads="1"/>
          </p:cNvSpPr>
          <p:nvPr/>
        </p:nvSpPr>
        <p:spPr bwMode="auto">
          <a:xfrm>
            <a:off x="3059113" y="4294188"/>
            <a:ext cx="5689600" cy="71437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9311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Text Box 3"/>
          <p:cNvSpPr txBox="1">
            <a:spLocks noChangeArrowheads="1"/>
          </p:cNvSpPr>
          <p:nvPr/>
        </p:nvSpPr>
        <p:spPr bwMode="auto">
          <a:xfrm>
            <a:off x="539750" y="1547813"/>
            <a:ext cx="79200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GB">
              <a:latin typeface="Kozuka Gothic Pro EL" pitchFamily="34" charset="-128"/>
              <a:ea typeface="Kozuka Gothic Pro EL" pitchFamily="34" charset="-128"/>
            </a:endParaRPr>
          </a:p>
        </p:txBody>
      </p:sp>
      <p:sp>
        <p:nvSpPr>
          <p:cNvPr id="79876" name="Text Box 4"/>
          <p:cNvSpPr txBox="1">
            <a:spLocks noChangeArrowheads="1"/>
          </p:cNvSpPr>
          <p:nvPr/>
        </p:nvSpPr>
        <p:spPr bwMode="auto">
          <a:xfrm>
            <a:off x="252413" y="1409700"/>
            <a:ext cx="431958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dirty="0" smtClean="0">
                <a:latin typeface="+mn-lt"/>
                <a:ea typeface="Kozuka Gothic Pro EL" pitchFamily="34" charset="-128"/>
              </a:rPr>
              <a:t>Je </a:t>
            </a:r>
            <a:r>
              <a:rPr lang="en-GB" sz="3200" b="1" dirty="0" smtClean="0">
                <a:latin typeface="+mn-lt"/>
                <a:ea typeface="Kozuka Gothic Pro EL" pitchFamily="34" charset="-128"/>
              </a:rPr>
              <a:t>EIGEN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leverancier</a:t>
            </a:r>
            <a:endParaRPr lang="en-GB" dirty="0">
              <a:latin typeface="+mn-lt"/>
              <a:ea typeface="Kozuka Gothic Pro EL" pitchFamily="34" charset="-128"/>
            </a:endParaRPr>
          </a:p>
        </p:txBody>
      </p:sp>
      <p:sp>
        <p:nvSpPr>
          <p:cNvPr id="79877" name="AutoShape 6" descr="http://www.beehivestrategy.com/wp-content/uploads/2011/07/appclix.png"/>
          <p:cNvSpPr>
            <a:spLocks noChangeAspect="1" noChangeArrowheads="1"/>
          </p:cNvSpPr>
          <p:nvPr/>
        </p:nvSpPr>
        <p:spPr bwMode="auto">
          <a:xfrm>
            <a:off x="6667500" y="3414713"/>
            <a:ext cx="6010275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/>
          </a:p>
        </p:txBody>
      </p:sp>
      <p:pic>
        <p:nvPicPr>
          <p:cNvPr id="79878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989138"/>
            <a:ext cx="4032250" cy="2170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879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1844675"/>
            <a:ext cx="2447925" cy="2427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880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221163"/>
            <a:ext cx="4357687" cy="200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881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4292600"/>
            <a:ext cx="4270375" cy="160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882" name="Picture 1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5949950"/>
            <a:ext cx="1743075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E-mail tools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5191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Text Box 3"/>
          <p:cNvSpPr txBox="1">
            <a:spLocks noChangeArrowheads="1"/>
          </p:cNvSpPr>
          <p:nvPr/>
        </p:nvSpPr>
        <p:spPr bwMode="auto">
          <a:xfrm>
            <a:off x="539750" y="1547813"/>
            <a:ext cx="79200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GB">
              <a:latin typeface="Kozuka Gothic Pro EL" pitchFamily="34" charset="-128"/>
              <a:ea typeface="Kozuka Gothic Pro EL" pitchFamily="34" charset="-128"/>
            </a:endParaRPr>
          </a:p>
        </p:txBody>
      </p:sp>
      <p:sp>
        <p:nvSpPr>
          <p:cNvPr id="80900" name="Text Box 4"/>
          <p:cNvSpPr txBox="1">
            <a:spLocks noChangeArrowheads="1"/>
          </p:cNvSpPr>
          <p:nvPr/>
        </p:nvSpPr>
        <p:spPr bwMode="auto">
          <a:xfrm>
            <a:off x="252413" y="1547813"/>
            <a:ext cx="43195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>
                <a:latin typeface="Kozuka Gothic Pro EL" pitchFamily="34" charset="-128"/>
                <a:ea typeface="Kozuka Gothic Pro EL" pitchFamily="34" charset="-128"/>
              </a:rPr>
              <a:t>Sender score</a:t>
            </a:r>
          </a:p>
        </p:txBody>
      </p:sp>
      <p:sp>
        <p:nvSpPr>
          <p:cNvPr id="80901" name="AutoShape 5" descr="http://www.beehivestrategy.com/wp-content/uploads/2011/07/appclix.png"/>
          <p:cNvSpPr>
            <a:spLocks noChangeAspect="1" noChangeArrowheads="1"/>
          </p:cNvSpPr>
          <p:nvPr/>
        </p:nvSpPr>
        <p:spPr bwMode="auto">
          <a:xfrm>
            <a:off x="6667500" y="3414713"/>
            <a:ext cx="6010275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/>
          </a:p>
        </p:txBody>
      </p:sp>
      <p:pic>
        <p:nvPicPr>
          <p:cNvPr id="80902" name="Picture 10" descr="Sender Score Repo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113"/>
            <a:ext cx="5268913" cy="764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3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025" y="1916113"/>
            <a:ext cx="3863975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904" name="Text Box 12"/>
          <p:cNvSpPr txBox="1">
            <a:spLocks noChangeArrowheads="1"/>
          </p:cNvSpPr>
          <p:nvPr/>
        </p:nvSpPr>
        <p:spPr bwMode="auto">
          <a:xfrm>
            <a:off x="5487988" y="5927725"/>
            <a:ext cx="35433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sz="2800">
                <a:latin typeface="Kozuka Gothic Pro EL" pitchFamily="34" charset="-128"/>
                <a:ea typeface="Kozuka Gothic Pro EL" pitchFamily="34" charset="-128"/>
              </a:rPr>
              <a:t>www.returnpath.com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nl-BE" dirty="0" smtClean="0"/>
              <a:t>E-mail tools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9003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857" y="3328988"/>
            <a:ext cx="3457575" cy="340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25" name="Text Box 4"/>
          <p:cNvSpPr txBox="1">
            <a:spLocks noChangeArrowheads="1"/>
          </p:cNvSpPr>
          <p:nvPr/>
        </p:nvSpPr>
        <p:spPr bwMode="auto">
          <a:xfrm>
            <a:off x="250825" y="404664"/>
            <a:ext cx="43195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sz="3600" dirty="0">
                <a:latin typeface="Kozuka Gothic Pro EL" pitchFamily="34" charset="-128"/>
                <a:ea typeface="Kozuka Gothic Pro EL" pitchFamily="34" charset="-128"/>
              </a:rPr>
              <a:t>Litmus</a:t>
            </a:r>
          </a:p>
        </p:txBody>
      </p:sp>
      <p:sp>
        <p:nvSpPr>
          <p:cNvPr id="81926" name="AutoShape 5" descr="http://www.beehivestrategy.com/wp-content/uploads/2011/07/appclix.png"/>
          <p:cNvSpPr>
            <a:spLocks noChangeAspect="1" noChangeArrowheads="1"/>
          </p:cNvSpPr>
          <p:nvPr/>
        </p:nvSpPr>
        <p:spPr bwMode="auto">
          <a:xfrm>
            <a:off x="6667500" y="3414713"/>
            <a:ext cx="6010275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81927" name="Text Box 8"/>
          <p:cNvSpPr txBox="1">
            <a:spLocks noChangeArrowheads="1"/>
          </p:cNvSpPr>
          <p:nvPr/>
        </p:nvSpPr>
        <p:spPr bwMode="auto">
          <a:xfrm>
            <a:off x="5767120" y="5208087"/>
            <a:ext cx="365601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sz="3200" dirty="0">
                <a:latin typeface="Kozuka Gothic Pro EL" pitchFamily="34" charset="-128"/>
                <a:ea typeface="Kozuka Gothic Pro EL" pitchFamily="34" charset="-128"/>
              </a:rPr>
              <a:t>http://litmus.com</a:t>
            </a:r>
          </a:p>
          <a:p>
            <a:pPr eaLnBrk="1" hangingPunct="1"/>
            <a:r>
              <a:rPr lang="en-GB" sz="2000" dirty="0" err="1" smtClean="0">
                <a:latin typeface="Kozuka Gothic Pro EL" pitchFamily="34" charset="-128"/>
                <a:ea typeface="Kozuka Gothic Pro EL" pitchFamily="34" charset="-128"/>
              </a:rPr>
              <a:t>Mogelijkheid</a:t>
            </a:r>
            <a:r>
              <a:rPr lang="en-GB" sz="2000" dirty="0" smtClean="0">
                <a:latin typeface="Kozuka Gothic Pro EL" pitchFamily="34" charset="-128"/>
                <a:ea typeface="Kozuka Gothic Pro EL" pitchFamily="34" charset="-128"/>
              </a:rPr>
              <a:t> om data </a:t>
            </a:r>
            <a:r>
              <a:rPr lang="en-GB" sz="2000" dirty="0" err="1" smtClean="0">
                <a:latin typeface="Kozuka Gothic Pro EL" pitchFamily="34" charset="-128"/>
                <a:ea typeface="Kozuka Gothic Pro EL" pitchFamily="34" charset="-128"/>
              </a:rPr>
              <a:t>te</a:t>
            </a:r>
            <a:r>
              <a:rPr lang="en-GB" sz="2000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sz="2000" dirty="0" err="1" smtClean="0">
                <a:latin typeface="Kozuka Gothic Pro EL" pitchFamily="34" charset="-128"/>
                <a:ea typeface="Kozuka Gothic Pro EL" pitchFamily="34" charset="-128"/>
              </a:rPr>
              <a:t>krijgen</a:t>
            </a:r>
            <a:r>
              <a:rPr lang="en-GB" sz="2000" dirty="0" smtClean="0">
                <a:latin typeface="Kozuka Gothic Pro EL" pitchFamily="34" charset="-128"/>
                <a:ea typeface="Kozuka Gothic Pro EL" pitchFamily="34" charset="-128"/>
              </a:rPr>
              <a:t> op </a:t>
            </a:r>
            <a:r>
              <a:rPr lang="en-GB" sz="2000" dirty="0" err="1" smtClean="0">
                <a:latin typeface="Kozuka Gothic Pro EL" pitchFamily="34" charset="-128"/>
                <a:ea typeface="Kozuka Gothic Pro EL" pitchFamily="34" charset="-128"/>
              </a:rPr>
              <a:t>klantniveau</a:t>
            </a:r>
            <a:endParaRPr lang="en-GB" sz="2000" dirty="0">
              <a:latin typeface="Kozuka Gothic Pro EL" pitchFamily="34" charset="-128"/>
              <a:ea typeface="Kozuka Gothic Pro EL" pitchFamily="34" charset="-128"/>
            </a:endParaRPr>
          </a:p>
        </p:txBody>
      </p:sp>
      <p:pic>
        <p:nvPicPr>
          <p:cNvPr id="81928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63" y="1360144"/>
            <a:ext cx="3681412" cy="135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29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024291"/>
            <a:ext cx="2325688" cy="288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30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081" y="1417638"/>
            <a:ext cx="3240088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31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738" y="3426619"/>
            <a:ext cx="2627312" cy="178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32" name="Picture 1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975" y="1592262"/>
            <a:ext cx="1997075" cy="1217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nl-BE" dirty="0" smtClean="0"/>
              <a:t>E-mail tools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2675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SzPct val="80000"/>
              <a:buFont typeface="Wingdings" pitchFamily="2" charset="2"/>
              <a:buNone/>
            </a:pPr>
            <a:r>
              <a:rPr lang="en-GB" sz="7100" smtClean="0">
                <a:latin typeface="Kozuka Gothic Pro EL" pitchFamily="34" charset="-128"/>
                <a:ea typeface="Kozuka Gothic Pro EL" pitchFamily="34" charset="-128"/>
              </a:rPr>
              <a:t>E-commerce tools</a:t>
            </a:r>
            <a:endParaRPr lang="nl-BE" sz="1400" smtClean="0">
              <a:solidFill>
                <a:srgbClr val="404040"/>
              </a:solidFill>
              <a:latin typeface="Kozuka Gothic Pro EL" pitchFamily="34" charset="-128"/>
              <a:ea typeface="Kozuka Gothic Pro EL" pitchFamily="34" charset="-128"/>
            </a:endParaRPr>
          </a:p>
          <a:p>
            <a:pPr marL="514350" indent="-514350" eaLnBrk="1" hangingPunct="1">
              <a:buFont typeface="Arial" charset="0"/>
              <a:buAutoNum type="arabicPeriod"/>
            </a:pPr>
            <a:endParaRPr lang="nl-BE" sz="1400" smtClean="0">
              <a:solidFill>
                <a:srgbClr val="404040"/>
              </a:solidFill>
              <a:latin typeface="Kozuka Gothic Pro EL" pitchFamily="34" charset="-128"/>
              <a:ea typeface="Kozuka Gothic Pro EL" pitchFamily="34" charset="-128"/>
            </a:endParaRPr>
          </a:p>
        </p:txBody>
      </p:sp>
      <p:sp>
        <p:nvSpPr>
          <p:cNvPr id="209924" name="Rectangle 4"/>
          <p:cNvSpPr>
            <a:spLocks noChangeArrowheads="1"/>
          </p:cNvSpPr>
          <p:nvPr/>
        </p:nvSpPr>
        <p:spPr bwMode="auto">
          <a:xfrm>
            <a:off x="3059113" y="4294188"/>
            <a:ext cx="5689600" cy="71437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473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916113"/>
            <a:ext cx="5667375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3973" name="Text Box 4"/>
          <p:cNvSpPr txBox="1">
            <a:spLocks noChangeArrowheads="1"/>
          </p:cNvSpPr>
          <p:nvPr/>
        </p:nvSpPr>
        <p:spPr bwMode="auto">
          <a:xfrm>
            <a:off x="252413" y="1547813"/>
            <a:ext cx="43195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Netmining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/Ignition One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</p:txBody>
      </p:sp>
      <p:sp>
        <p:nvSpPr>
          <p:cNvPr id="83974" name="AutoShape 5" descr="http://www.beehivestrategy.com/wp-content/uploads/2011/07/appclix.png"/>
          <p:cNvSpPr>
            <a:spLocks noChangeAspect="1" noChangeArrowheads="1"/>
          </p:cNvSpPr>
          <p:nvPr/>
        </p:nvSpPr>
        <p:spPr bwMode="auto">
          <a:xfrm>
            <a:off x="6667500" y="3414713"/>
            <a:ext cx="6010275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83975" name="Text Box 8"/>
          <p:cNvSpPr txBox="1">
            <a:spLocks noChangeArrowheads="1"/>
          </p:cNvSpPr>
          <p:nvPr/>
        </p:nvSpPr>
        <p:spPr bwMode="auto">
          <a:xfrm>
            <a:off x="5487988" y="6149975"/>
            <a:ext cx="3505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sz="2800">
                <a:latin typeface="Kozuka Gothic Pro EL" pitchFamily="34" charset="-128"/>
                <a:ea typeface="Kozuka Gothic Pro EL" pitchFamily="34" charset="-128"/>
              </a:rPr>
              <a:t>www.netmining.com</a:t>
            </a:r>
          </a:p>
        </p:txBody>
      </p:sp>
      <p:sp>
        <p:nvSpPr>
          <p:cNvPr id="83976" name="Text Box 10"/>
          <p:cNvSpPr txBox="1">
            <a:spLocks noChangeArrowheads="1"/>
          </p:cNvSpPr>
          <p:nvPr/>
        </p:nvSpPr>
        <p:spPr bwMode="auto">
          <a:xfrm>
            <a:off x="5922963" y="2111375"/>
            <a:ext cx="2903403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FontTx/>
              <a:buChar char="•"/>
            </a:pPr>
            <a:r>
              <a:rPr lang="en-GB" sz="1600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sz="1600" dirty="0" err="1" smtClean="0">
                <a:latin typeface="Kozuka Gothic Pro EL" pitchFamily="34" charset="-128"/>
                <a:ea typeface="Kozuka Gothic Pro EL" pitchFamily="34" charset="-128"/>
              </a:rPr>
              <a:t>Mogelijkheid</a:t>
            </a:r>
            <a:r>
              <a:rPr lang="en-GB" sz="1600" dirty="0" smtClean="0">
                <a:latin typeface="Kozuka Gothic Pro EL" pitchFamily="34" charset="-128"/>
                <a:ea typeface="Kozuka Gothic Pro EL" pitchFamily="34" charset="-128"/>
              </a:rPr>
              <a:t> om </a:t>
            </a:r>
            <a:r>
              <a:rPr lang="en-GB" sz="1600" dirty="0" err="1" smtClean="0">
                <a:latin typeface="Kozuka Gothic Pro EL" pitchFamily="34" charset="-128"/>
                <a:ea typeface="Kozuka Gothic Pro EL" pitchFamily="34" charset="-128"/>
              </a:rPr>
              <a:t>verloren</a:t>
            </a:r>
            <a:r>
              <a:rPr lang="en-GB" sz="1600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sz="1600" dirty="0" err="1" smtClean="0">
                <a:latin typeface="Kozuka Gothic Pro EL" pitchFamily="34" charset="-128"/>
                <a:ea typeface="Kozuka Gothic Pro EL" pitchFamily="34" charset="-128"/>
              </a:rPr>
              <a:t>klanten</a:t>
            </a:r>
            <a:r>
              <a:rPr lang="en-GB" sz="1600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sz="1600" dirty="0" err="1" smtClean="0">
                <a:latin typeface="Kozuka Gothic Pro EL" pitchFamily="34" charset="-128"/>
                <a:ea typeface="Kozuka Gothic Pro EL" pitchFamily="34" charset="-128"/>
              </a:rPr>
              <a:t>te</a:t>
            </a:r>
            <a:r>
              <a:rPr lang="en-GB" sz="1600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sz="1600" dirty="0" err="1" smtClean="0">
                <a:latin typeface="Kozuka Gothic Pro EL" pitchFamily="34" charset="-128"/>
                <a:ea typeface="Kozuka Gothic Pro EL" pitchFamily="34" charset="-128"/>
              </a:rPr>
              <a:t>reactiveren</a:t>
            </a:r>
            <a:endParaRPr lang="en-GB" sz="1600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/>
            <a:r>
              <a:rPr lang="en-GB" sz="1600" dirty="0">
                <a:latin typeface="Kozuka Gothic Pro EL" pitchFamily="34" charset="-128"/>
                <a:ea typeface="Kozuka Gothic Pro EL" pitchFamily="34" charset="-128"/>
              </a:rPr>
              <a:t> </a:t>
            </a:r>
          </a:p>
          <a:p>
            <a:pPr eaLnBrk="1" hangingPunct="1">
              <a:buFontTx/>
              <a:buChar char="•"/>
            </a:pPr>
            <a:r>
              <a:rPr lang="en-GB" sz="1600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sz="1600" dirty="0" err="1" smtClean="0">
                <a:latin typeface="Kozuka Gothic Pro EL" pitchFamily="34" charset="-128"/>
                <a:ea typeface="Kozuka Gothic Pro EL" pitchFamily="34" charset="-128"/>
              </a:rPr>
              <a:t>Mogelijkheid</a:t>
            </a:r>
            <a:r>
              <a:rPr lang="en-GB" sz="1600" dirty="0" smtClean="0">
                <a:latin typeface="Kozuka Gothic Pro EL" pitchFamily="34" charset="-128"/>
                <a:ea typeface="Kozuka Gothic Pro EL" pitchFamily="34" charset="-128"/>
              </a:rPr>
              <a:t> om </a:t>
            </a:r>
            <a:r>
              <a:rPr lang="en-GB" sz="1600" dirty="0" err="1" smtClean="0">
                <a:latin typeface="Kozuka Gothic Pro EL" pitchFamily="34" charset="-128"/>
                <a:ea typeface="Kozuka Gothic Pro EL" pitchFamily="34" charset="-128"/>
              </a:rPr>
              <a:t>prospecten</a:t>
            </a:r>
            <a:r>
              <a:rPr lang="en-GB" sz="1600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sz="1600" dirty="0" err="1" smtClean="0">
                <a:latin typeface="Kozuka Gothic Pro EL" pitchFamily="34" charset="-128"/>
                <a:ea typeface="Kozuka Gothic Pro EL" pitchFamily="34" charset="-128"/>
              </a:rPr>
              <a:t>te</a:t>
            </a:r>
            <a:r>
              <a:rPr lang="en-GB" sz="1600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sz="1600" dirty="0" err="1" smtClean="0">
                <a:latin typeface="Kozuka Gothic Pro EL" pitchFamily="34" charset="-128"/>
                <a:ea typeface="Kozuka Gothic Pro EL" pitchFamily="34" charset="-128"/>
              </a:rPr>
              <a:t>identificeren</a:t>
            </a:r>
            <a:endParaRPr lang="en-GB" sz="1600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endParaRPr lang="en-GB" sz="1600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sz="1600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sz="1600" dirty="0" err="1" smtClean="0">
                <a:latin typeface="Kozuka Gothic Pro EL" pitchFamily="34" charset="-128"/>
                <a:ea typeface="Kozuka Gothic Pro EL" pitchFamily="34" charset="-128"/>
              </a:rPr>
              <a:t>Converteer</a:t>
            </a:r>
            <a:r>
              <a:rPr lang="en-GB" sz="1600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sz="1600" dirty="0" err="1" smtClean="0">
                <a:latin typeface="Kozuka Gothic Pro EL" pitchFamily="34" charset="-128"/>
                <a:ea typeface="Kozuka Gothic Pro EL" pitchFamily="34" charset="-128"/>
              </a:rPr>
              <a:t>prospecten</a:t>
            </a:r>
            <a:r>
              <a:rPr lang="en-GB" sz="1600" dirty="0" smtClean="0">
                <a:latin typeface="Kozuka Gothic Pro EL" pitchFamily="34" charset="-128"/>
                <a:ea typeface="Kozuka Gothic Pro EL" pitchFamily="34" charset="-128"/>
              </a:rPr>
              <a:t> in </a:t>
            </a:r>
            <a:r>
              <a:rPr lang="en-GB" sz="1600" dirty="0" err="1" smtClean="0">
                <a:latin typeface="Kozuka Gothic Pro EL" pitchFamily="34" charset="-128"/>
                <a:ea typeface="Kozuka Gothic Pro EL" pitchFamily="34" charset="-128"/>
              </a:rPr>
              <a:t>klanten</a:t>
            </a:r>
            <a:endParaRPr lang="en-GB" sz="1600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endParaRPr lang="en-GB" sz="1600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sz="1600" dirty="0">
                <a:latin typeface="Kozuka Gothic Pro EL" pitchFamily="34" charset="-128"/>
                <a:ea typeface="Kozuka Gothic Pro EL" pitchFamily="34" charset="-128"/>
              </a:rPr>
              <a:t> socio – demo </a:t>
            </a:r>
            <a:r>
              <a:rPr lang="en-GB" sz="1600" dirty="0" err="1" smtClean="0">
                <a:latin typeface="Kozuka Gothic Pro EL" pitchFamily="34" charset="-128"/>
                <a:ea typeface="Kozuka Gothic Pro EL" pitchFamily="34" charset="-128"/>
              </a:rPr>
              <a:t>profilering</a:t>
            </a:r>
            <a:endParaRPr lang="en-GB" sz="1600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endParaRPr lang="en-GB" sz="1600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sz="1600" dirty="0">
                <a:latin typeface="Kozuka Gothic Pro EL" pitchFamily="34" charset="-128"/>
                <a:ea typeface="Kozuka Gothic Pro EL" pitchFamily="34" charset="-128"/>
              </a:rPr>
              <a:t> real-time </a:t>
            </a:r>
            <a:r>
              <a:rPr lang="en-GB" sz="1600" dirty="0" err="1" smtClean="0">
                <a:latin typeface="Kozuka Gothic Pro EL" pitchFamily="34" charset="-128"/>
                <a:ea typeface="Kozuka Gothic Pro EL" pitchFamily="34" charset="-128"/>
              </a:rPr>
              <a:t>verkoop</a:t>
            </a:r>
            <a:r>
              <a:rPr lang="en-GB" sz="1600" dirty="0" smtClean="0">
                <a:latin typeface="Kozuka Gothic Pro EL" pitchFamily="34" charset="-128"/>
                <a:ea typeface="Kozuka Gothic Pro EL" pitchFamily="34" charset="-128"/>
              </a:rPr>
              <a:t>!</a:t>
            </a:r>
            <a:endParaRPr lang="en-GB" sz="1600" dirty="0">
              <a:latin typeface="Kozuka Gothic Pro EL" pitchFamily="34" charset="-128"/>
              <a:ea typeface="Kozuka Gothic Pro EL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E-commerce tools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2292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SzPct val="80000"/>
              <a:buFont typeface="Wingdings" pitchFamily="2" charset="2"/>
              <a:buNone/>
            </a:pPr>
            <a:r>
              <a:rPr lang="en-GB" sz="7100" dirty="0" err="1" smtClean="0">
                <a:latin typeface="Kozuka Gothic Pro EL" pitchFamily="34" charset="-128"/>
                <a:ea typeface="Kozuka Gothic Pro EL" pitchFamily="34" charset="-128"/>
              </a:rPr>
              <a:t>Zoekmachine</a:t>
            </a:r>
            <a:endParaRPr lang="en-GB" sz="7100" dirty="0" smtClean="0">
              <a:latin typeface="Kozuka Gothic Pro EL" pitchFamily="34" charset="-128"/>
              <a:ea typeface="Kozuka Gothic Pro EL" pitchFamily="34" charset="-128"/>
            </a:endParaRPr>
          </a:p>
          <a:p>
            <a:pPr marL="514350" indent="-514350">
              <a:buSzPct val="80000"/>
              <a:buFont typeface="Wingdings" pitchFamily="2" charset="2"/>
              <a:buNone/>
            </a:pPr>
            <a:r>
              <a:rPr lang="en-GB" sz="7100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sz="7100" dirty="0" smtClean="0">
                <a:latin typeface="Kozuka Gothic Pro EL" pitchFamily="34" charset="-128"/>
                <a:ea typeface="Kozuka Gothic Pro EL" pitchFamily="34" charset="-128"/>
              </a:rPr>
              <a:t>tools</a:t>
            </a:r>
            <a:endParaRPr lang="nl-BE" sz="1400" dirty="0" smtClean="0">
              <a:solidFill>
                <a:srgbClr val="404040"/>
              </a:solidFill>
              <a:latin typeface="Kozuka Gothic Pro EL" pitchFamily="34" charset="-128"/>
              <a:ea typeface="Kozuka Gothic Pro EL" pitchFamily="34" charset="-128"/>
            </a:endParaRPr>
          </a:p>
          <a:p>
            <a:pPr marL="514350" indent="-514350" eaLnBrk="1" hangingPunct="1">
              <a:buFont typeface="Arial" charset="0"/>
              <a:buAutoNum type="arabicPeriod"/>
            </a:pPr>
            <a:endParaRPr lang="nl-BE" sz="1400" dirty="0" smtClean="0">
              <a:solidFill>
                <a:srgbClr val="404040"/>
              </a:solidFill>
              <a:latin typeface="Kozuka Gothic Pro EL" pitchFamily="34" charset="-128"/>
              <a:ea typeface="Kozuka Gothic Pro EL" pitchFamily="34" charset="-128"/>
            </a:endParaRPr>
          </a:p>
        </p:txBody>
      </p:sp>
      <p:sp>
        <p:nvSpPr>
          <p:cNvPr id="216068" name="Rectangle 4"/>
          <p:cNvSpPr>
            <a:spLocks noChangeArrowheads="1"/>
          </p:cNvSpPr>
          <p:nvPr/>
        </p:nvSpPr>
        <p:spPr bwMode="auto">
          <a:xfrm>
            <a:off x="3059113" y="4294188"/>
            <a:ext cx="5689600" cy="71437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08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4" name="Text Box 5"/>
          <p:cNvSpPr txBox="1">
            <a:spLocks noChangeArrowheads="1"/>
          </p:cNvSpPr>
          <p:nvPr/>
        </p:nvSpPr>
        <p:spPr bwMode="auto">
          <a:xfrm>
            <a:off x="34925" y="1341974"/>
            <a:ext cx="43195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Google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omgeving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</p:txBody>
      </p:sp>
      <p:sp>
        <p:nvSpPr>
          <p:cNvPr id="87045" name="AutoShape 6" descr="http://www.beehivestrategy.com/wp-content/uploads/2011/07/appclix.png"/>
          <p:cNvSpPr>
            <a:spLocks noChangeAspect="1" noChangeArrowheads="1"/>
          </p:cNvSpPr>
          <p:nvPr/>
        </p:nvSpPr>
        <p:spPr bwMode="auto">
          <a:xfrm>
            <a:off x="6667500" y="3414713"/>
            <a:ext cx="6010275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/>
          </a:p>
        </p:txBody>
      </p:sp>
      <p:pic>
        <p:nvPicPr>
          <p:cNvPr id="87046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17"/>
          <a:stretch/>
        </p:blipFill>
        <p:spPr bwMode="auto">
          <a:xfrm>
            <a:off x="41275" y="2168574"/>
            <a:ext cx="6626225" cy="921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7047" name="Picture 1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9"/>
          <a:stretch/>
        </p:blipFill>
        <p:spPr bwMode="auto">
          <a:xfrm>
            <a:off x="41275" y="3350226"/>
            <a:ext cx="6869113" cy="3358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7048" name="Text Box 7"/>
          <p:cNvSpPr txBox="1">
            <a:spLocks noChangeArrowheads="1"/>
          </p:cNvSpPr>
          <p:nvPr/>
        </p:nvSpPr>
        <p:spPr bwMode="auto">
          <a:xfrm>
            <a:off x="6197600" y="4437063"/>
            <a:ext cx="29829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sz="2800">
                <a:latin typeface="Kozuka Gothic Pro EL" pitchFamily="34" charset="-128"/>
                <a:ea typeface="Kozuka Gothic Pro EL" pitchFamily="34" charset="-128"/>
              </a:rPr>
              <a:t>www.google.com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Zoekmachine tools</a:t>
            </a:r>
            <a:endParaRPr lang="nl-BE" dirty="0"/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078" b="75307"/>
          <a:stretch/>
        </p:blipFill>
        <p:spPr bwMode="auto">
          <a:xfrm>
            <a:off x="34925" y="1794962"/>
            <a:ext cx="2247782" cy="32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724" b="93027"/>
          <a:stretch/>
        </p:blipFill>
        <p:spPr bwMode="auto">
          <a:xfrm>
            <a:off x="34925" y="3097713"/>
            <a:ext cx="1118018" cy="252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30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Hoe ontstaan web </a:t>
            </a:r>
            <a:r>
              <a:rPr lang="nl-BE" dirty="0" err="1" smtClean="0"/>
              <a:t>metrics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Deel 1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4049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539750" y="1547813"/>
            <a:ext cx="79200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GB">
              <a:latin typeface="Kozuka Gothic Pro EL" pitchFamily="34" charset="-128"/>
              <a:ea typeface="Kozuka Gothic Pro EL" pitchFamily="34" charset="-128"/>
            </a:endParaRPr>
          </a:p>
        </p:txBody>
      </p:sp>
      <p:sp>
        <p:nvSpPr>
          <p:cNvPr id="88068" name="Text Box 4"/>
          <p:cNvSpPr txBox="1">
            <a:spLocks noChangeArrowheads="1"/>
          </p:cNvSpPr>
          <p:nvPr/>
        </p:nvSpPr>
        <p:spPr bwMode="auto">
          <a:xfrm>
            <a:off x="252413" y="1547813"/>
            <a:ext cx="43195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MOZ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</p:txBody>
      </p:sp>
      <p:sp>
        <p:nvSpPr>
          <p:cNvPr id="88069" name="AutoShape 5" descr="http://www.beehivestrategy.com/wp-content/uploads/2011/07/appclix.png"/>
          <p:cNvSpPr>
            <a:spLocks noChangeAspect="1" noChangeArrowheads="1"/>
          </p:cNvSpPr>
          <p:nvPr/>
        </p:nvSpPr>
        <p:spPr bwMode="auto">
          <a:xfrm>
            <a:off x="6667500" y="3414713"/>
            <a:ext cx="6010275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88070" name="Text Box 8"/>
          <p:cNvSpPr txBox="1">
            <a:spLocks noChangeArrowheads="1"/>
          </p:cNvSpPr>
          <p:nvPr/>
        </p:nvSpPr>
        <p:spPr bwMode="auto">
          <a:xfrm>
            <a:off x="6084888" y="4292600"/>
            <a:ext cx="257076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sz="2800" dirty="0" smtClean="0">
                <a:latin typeface="Kozuka Gothic Pro EL" pitchFamily="34" charset="-128"/>
                <a:ea typeface="Kozuka Gothic Pro EL" pitchFamily="34" charset="-128"/>
              </a:rPr>
              <a:t>www.moz.com</a:t>
            </a:r>
            <a:endParaRPr lang="en-GB" sz="2800" dirty="0">
              <a:latin typeface="Kozuka Gothic Pro EL" pitchFamily="34" charset="-128"/>
              <a:ea typeface="Kozuka Gothic Pro EL" pitchFamily="34" charset="-128"/>
            </a:endParaRPr>
          </a:p>
        </p:txBody>
      </p:sp>
      <p:pic>
        <p:nvPicPr>
          <p:cNvPr id="3074" name="Picture 2" descr="Dashbo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703" y="846138"/>
            <a:ext cx="5188297" cy="324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ank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1" y="3407365"/>
            <a:ext cx="5162932" cy="322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457200" y="-23745"/>
            <a:ext cx="8229600" cy="1143000"/>
          </a:xfrm>
        </p:spPr>
        <p:txBody>
          <a:bodyPr/>
          <a:lstStyle/>
          <a:p>
            <a:r>
              <a:rPr lang="nl-BE" dirty="0" smtClean="0"/>
              <a:t>Zoekmachine tools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7698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SzPct val="80000"/>
              <a:buFont typeface="Wingdings" pitchFamily="2" charset="2"/>
              <a:buNone/>
            </a:pPr>
            <a:r>
              <a:rPr lang="en-GB" sz="7100" dirty="0" err="1" smtClean="0">
                <a:latin typeface="Kozuka Gothic Pro EL" pitchFamily="34" charset="-128"/>
                <a:ea typeface="Kozuka Gothic Pro EL" pitchFamily="34" charset="-128"/>
              </a:rPr>
              <a:t>Sociale</a:t>
            </a:r>
            <a:r>
              <a:rPr lang="en-GB" sz="7100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sz="7100" dirty="0" smtClean="0">
                <a:latin typeface="Kozuka Gothic Pro EL" pitchFamily="34" charset="-128"/>
                <a:ea typeface="Kozuka Gothic Pro EL" pitchFamily="34" charset="-128"/>
              </a:rPr>
              <a:t>media tools</a:t>
            </a:r>
            <a:endParaRPr lang="nl-BE" sz="1400" dirty="0" smtClean="0">
              <a:solidFill>
                <a:srgbClr val="404040"/>
              </a:solidFill>
              <a:latin typeface="Kozuka Gothic Pro EL" pitchFamily="34" charset="-128"/>
              <a:ea typeface="Kozuka Gothic Pro EL" pitchFamily="34" charset="-128"/>
            </a:endParaRPr>
          </a:p>
          <a:p>
            <a:pPr marL="514350" indent="-514350" eaLnBrk="1" hangingPunct="1">
              <a:buFont typeface="Arial" charset="0"/>
              <a:buAutoNum type="arabicPeriod"/>
            </a:pPr>
            <a:endParaRPr lang="nl-BE" sz="1400" dirty="0" smtClean="0">
              <a:solidFill>
                <a:srgbClr val="404040"/>
              </a:solidFill>
              <a:latin typeface="Kozuka Gothic Pro EL" pitchFamily="34" charset="-128"/>
              <a:ea typeface="Kozuka Gothic Pro EL" pitchFamily="34" charset="-128"/>
            </a:endParaRPr>
          </a:p>
        </p:txBody>
      </p:sp>
      <p:sp>
        <p:nvSpPr>
          <p:cNvPr id="222212" name="Rectangle 4"/>
          <p:cNvSpPr>
            <a:spLocks noChangeArrowheads="1"/>
          </p:cNvSpPr>
          <p:nvPr/>
        </p:nvSpPr>
        <p:spPr bwMode="auto">
          <a:xfrm>
            <a:off x="3059113" y="4294188"/>
            <a:ext cx="5689600" cy="71437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662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9138"/>
            <a:ext cx="3827463" cy="2166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116" name="Text Box 3"/>
          <p:cNvSpPr txBox="1">
            <a:spLocks noChangeArrowheads="1"/>
          </p:cNvSpPr>
          <p:nvPr/>
        </p:nvSpPr>
        <p:spPr bwMode="auto">
          <a:xfrm>
            <a:off x="539750" y="1547813"/>
            <a:ext cx="79200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GB">
              <a:latin typeface="Kozuka Gothic Pro EL" pitchFamily="34" charset="-128"/>
              <a:ea typeface="Kozuka Gothic Pro EL" pitchFamily="34" charset="-128"/>
            </a:endParaRPr>
          </a:p>
        </p:txBody>
      </p:sp>
      <p:sp>
        <p:nvSpPr>
          <p:cNvPr id="90117" name="Text Box 4"/>
          <p:cNvSpPr txBox="1">
            <a:spLocks noChangeArrowheads="1"/>
          </p:cNvSpPr>
          <p:nvPr/>
        </p:nvSpPr>
        <p:spPr bwMode="auto">
          <a:xfrm>
            <a:off x="252413" y="1547813"/>
            <a:ext cx="43195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>
                <a:latin typeface="Kozuka Gothic Pro EL" pitchFamily="34" charset="-128"/>
                <a:ea typeface="Kozuka Gothic Pro EL" pitchFamily="34" charset="-128"/>
              </a:rPr>
              <a:t>Facebook Insights</a:t>
            </a:r>
          </a:p>
        </p:txBody>
      </p:sp>
      <p:sp>
        <p:nvSpPr>
          <p:cNvPr id="90118" name="AutoShape 5" descr="http://www.beehivestrategy.com/wp-content/uploads/2011/07/appclix.png"/>
          <p:cNvSpPr>
            <a:spLocks noChangeAspect="1" noChangeArrowheads="1"/>
          </p:cNvSpPr>
          <p:nvPr/>
        </p:nvSpPr>
        <p:spPr bwMode="auto">
          <a:xfrm>
            <a:off x="6667500" y="3414713"/>
            <a:ext cx="6010275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90119" name="Text Box 8"/>
          <p:cNvSpPr txBox="1">
            <a:spLocks noChangeArrowheads="1"/>
          </p:cNvSpPr>
          <p:nvPr/>
        </p:nvSpPr>
        <p:spPr bwMode="auto">
          <a:xfrm>
            <a:off x="5651500" y="4005263"/>
            <a:ext cx="33067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sz="2800">
                <a:latin typeface="Kozuka Gothic Pro EL" pitchFamily="34" charset="-128"/>
                <a:ea typeface="Kozuka Gothic Pro EL" pitchFamily="34" charset="-128"/>
              </a:rPr>
              <a:t>www.facebook.com</a:t>
            </a:r>
          </a:p>
        </p:txBody>
      </p:sp>
      <p:pic>
        <p:nvPicPr>
          <p:cNvPr id="90120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2060575"/>
            <a:ext cx="3108325" cy="187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121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4624388"/>
            <a:ext cx="3932238" cy="223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122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41713"/>
            <a:ext cx="3600450" cy="3316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12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1628775"/>
            <a:ext cx="2663825" cy="188118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Sociale media tools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2456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9" name="Text Box 4"/>
          <p:cNvSpPr txBox="1">
            <a:spLocks noChangeArrowheads="1"/>
          </p:cNvSpPr>
          <p:nvPr/>
        </p:nvSpPr>
        <p:spPr bwMode="auto">
          <a:xfrm>
            <a:off x="539750" y="1547813"/>
            <a:ext cx="79200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GB">
              <a:latin typeface="Kozuka Gothic Pro EL" pitchFamily="34" charset="-128"/>
              <a:ea typeface="Kozuka Gothic Pro EL" pitchFamily="34" charset="-128"/>
            </a:endParaRPr>
          </a:p>
        </p:txBody>
      </p:sp>
      <p:sp>
        <p:nvSpPr>
          <p:cNvPr id="91140" name="Text Box 5"/>
          <p:cNvSpPr txBox="1">
            <a:spLocks noChangeArrowheads="1"/>
          </p:cNvSpPr>
          <p:nvPr/>
        </p:nvSpPr>
        <p:spPr bwMode="auto">
          <a:xfrm>
            <a:off x="252413" y="1547813"/>
            <a:ext cx="43195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>
                <a:latin typeface="Kozuka Gothic Pro EL" pitchFamily="34" charset="-128"/>
                <a:ea typeface="Kozuka Gothic Pro EL" pitchFamily="34" charset="-128"/>
              </a:rPr>
              <a:t>Monitoring tools</a:t>
            </a:r>
          </a:p>
        </p:txBody>
      </p:sp>
      <p:sp>
        <p:nvSpPr>
          <p:cNvPr id="91141" name="AutoShape 6" descr="http://www.beehivestrategy.com/wp-content/uploads/2011/07/appclix.png"/>
          <p:cNvSpPr>
            <a:spLocks noChangeAspect="1" noChangeArrowheads="1"/>
          </p:cNvSpPr>
          <p:nvPr/>
        </p:nvSpPr>
        <p:spPr bwMode="auto">
          <a:xfrm>
            <a:off x="6667500" y="3414713"/>
            <a:ext cx="6010275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91142" name="Text Box 11"/>
          <p:cNvSpPr txBox="1">
            <a:spLocks noChangeArrowheads="1"/>
          </p:cNvSpPr>
          <p:nvPr/>
        </p:nvSpPr>
        <p:spPr bwMode="auto">
          <a:xfrm>
            <a:off x="4500563" y="6532563"/>
            <a:ext cx="4452937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sz="800">
                <a:latin typeface="Kozuka Gothic Pro EL" pitchFamily="34" charset="-128"/>
                <a:ea typeface="Kozuka Gothic Pro EL" pitchFamily="34" charset="-128"/>
                <a:hlinkClick r:id="rId3"/>
              </a:rPr>
              <a:t>http://www.socialmedia.biz/2011/01/12/top-20-social-media-monitoring-vendors-for-business/</a:t>
            </a:r>
            <a:r>
              <a:rPr lang="en-GB" sz="800">
                <a:latin typeface="Kozuka Gothic Pro EL" pitchFamily="34" charset="-128"/>
                <a:ea typeface="Kozuka Gothic Pro EL" pitchFamily="34" charset="-128"/>
              </a:rPr>
              <a:t> </a:t>
            </a:r>
          </a:p>
        </p:txBody>
      </p:sp>
      <p:pic>
        <p:nvPicPr>
          <p:cNvPr id="91143" name="Picture 13" descr="radian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1844675"/>
            <a:ext cx="3527425" cy="231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4" name="Picture 15" descr="heartbeat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989138"/>
            <a:ext cx="990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5" name="Picture 17" descr="alterian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1989138"/>
            <a:ext cx="9525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6" name="Picture 19" descr="attentio">
            <a:hlinkClick r:id="rId9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3357563"/>
            <a:ext cx="9715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7" name="Picture 21" descr="Radian6">
            <a:hlinkClick r:id="rId11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213100"/>
            <a:ext cx="9525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8" name="Picture 23" descr="meltwater-logo">
            <a:hlinkClick r:id="rId13"/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4149725"/>
            <a:ext cx="95250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9" name="Picture 25" descr="35714v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4437063"/>
            <a:ext cx="3348038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nl-BE" dirty="0" smtClean="0"/>
              <a:t>Sociale media tools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2552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SzPct val="80000"/>
              <a:buFont typeface="Wingdings" pitchFamily="2" charset="2"/>
              <a:buNone/>
            </a:pPr>
            <a:r>
              <a:rPr lang="en-GB" sz="7100" dirty="0" err="1" smtClean="0">
                <a:latin typeface="Kozuka Gothic Pro EL" pitchFamily="34" charset="-128"/>
                <a:ea typeface="Kozuka Gothic Pro EL" pitchFamily="34" charset="-128"/>
              </a:rPr>
              <a:t>Dashboarding</a:t>
            </a:r>
            <a:r>
              <a:rPr lang="en-GB" sz="7100" dirty="0" smtClean="0">
                <a:latin typeface="Kozuka Gothic Pro EL" pitchFamily="34" charset="-128"/>
                <a:ea typeface="Kozuka Gothic Pro EL" pitchFamily="34" charset="-128"/>
              </a:rPr>
              <a:t> tools</a:t>
            </a:r>
            <a:endParaRPr lang="nl-BE" sz="1400" dirty="0" smtClean="0">
              <a:solidFill>
                <a:srgbClr val="404040"/>
              </a:solidFill>
              <a:latin typeface="Kozuka Gothic Pro EL" pitchFamily="34" charset="-128"/>
              <a:ea typeface="Kozuka Gothic Pro EL" pitchFamily="34" charset="-128"/>
            </a:endParaRPr>
          </a:p>
          <a:p>
            <a:pPr marL="514350" indent="-514350" eaLnBrk="1" hangingPunct="1">
              <a:buFont typeface="Arial" charset="0"/>
              <a:buAutoNum type="arabicPeriod"/>
            </a:pPr>
            <a:endParaRPr lang="nl-BE" sz="1400" dirty="0" smtClean="0">
              <a:solidFill>
                <a:srgbClr val="404040"/>
              </a:solidFill>
              <a:latin typeface="Kozuka Gothic Pro EL" pitchFamily="34" charset="-128"/>
              <a:ea typeface="Kozuka Gothic Pro EL" pitchFamily="34" charset="-128"/>
            </a:endParaRPr>
          </a:p>
        </p:txBody>
      </p:sp>
      <p:sp>
        <p:nvSpPr>
          <p:cNvPr id="222212" name="Rectangle 4"/>
          <p:cNvSpPr>
            <a:spLocks noChangeArrowheads="1"/>
          </p:cNvSpPr>
          <p:nvPr/>
        </p:nvSpPr>
        <p:spPr bwMode="auto">
          <a:xfrm>
            <a:off x="3059113" y="4294188"/>
            <a:ext cx="5689600" cy="71437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8970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Geckoboard.com</a:t>
            </a:r>
            <a:endParaRPr lang="en-GB" dirty="0"/>
          </a:p>
        </p:txBody>
      </p:sp>
      <p:pic>
        <p:nvPicPr>
          <p:cNvPr id="4098" name="Picture 2" descr="https://www.geckoboard.com/assets/png/product-hero-overla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16" y="2812983"/>
            <a:ext cx="8712968" cy="347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24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SAP Crystal Dashboards 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348" y="3619736"/>
            <a:ext cx="3717652" cy="256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788024" y="6353898"/>
            <a:ext cx="3489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Eerder</a:t>
            </a:r>
            <a:r>
              <a:rPr lang="en-US" dirty="0" smtClean="0"/>
              <a:t> </a:t>
            </a:r>
            <a:r>
              <a:rPr lang="en-US" dirty="0" err="1" smtClean="0"/>
              <a:t>bekend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Xcelsius</a:t>
            </a:r>
            <a:r>
              <a:rPr lang="en-US" dirty="0"/>
              <a:t>® </a:t>
            </a:r>
            <a:r>
              <a:rPr lang="en-US" dirty="0" smtClean="0"/>
              <a:t>Engage</a:t>
            </a:r>
            <a:endParaRPr lang="nl-BE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88840"/>
            <a:ext cx="5618526" cy="3261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360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SzPct val="80000"/>
              <a:buFont typeface="Wingdings" pitchFamily="2" charset="2"/>
              <a:buNone/>
            </a:pPr>
            <a:r>
              <a:rPr lang="en-GB" sz="8600" dirty="0" smtClean="0">
                <a:latin typeface="Kozuka Gothic Pro EL" pitchFamily="34" charset="-128"/>
                <a:ea typeface="Kozuka Gothic Pro EL" pitchFamily="34" charset="-128"/>
              </a:rPr>
              <a:t>KPI’s</a:t>
            </a:r>
          </a:p>
          <a:p>
            <a:pPr marL="514350" indent="-514350">
              <a:buSzPct val="80000"/>
              <a:buFont typeface="Wingdings" pitchFamily="2" charset="2"/>
              <a:buNone/>
            </a:pPr>
            <a:r>
              <a:rPr lang="en-GB" sz="8600" dirty="0" smtClean="0">
                <a:latin typeface="Kozuka Gothic Pro EL" pitchFamily="34" charset="-128"/>
                <a:ea typeface="Kozuka Gothic Pro EL" pitchFamily="34" charset="-128"/>
              </a:rPr>
              <a:t>‘n </a:t>
            </a:r>
          </a:p>
          <a:p>
            <a:pPr marL="514350" indent="-514350">
              <a:buSzPct val="80000"/>
              <a:buFont typeface="Wingdings" pitchFamily="2" charset="2"/>
              <a:buNone/>
            </a:pPr>
            <a:r>
              <a:rPr lang="en-GB" sz="7100" dirty="0" err="1" smtClean="0">
                <a:latin typeface="Kozuka Gothic Pro EL" pitchFamily="34" charset="-128"/>
                <a:ea typeface="Kozuka Gothic Pro EL" pitchFamily="34" charset="-128"/>
              </a:rPr>
              <a:t>Dashboarding</a:t>
            </a:r>
            <a:endParaRPr lang="nl-BE" sz="1400" dirty="0" smtClean="0">
              <a:solidFill>
                <a:srgbClr val="404040"/>
              </a:solidFill>
              <a:latin typeface="Kozuka Gothic Pro EL" pitchFamily="34" charset="-128"/>
              <a:ea typeface="Kozuka Gothic Pro EL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9963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Text Box 3"/>
          <p:cNvSpPr txBox="1">
            <a:spLocks noChangeArrowheads="1"/>
          </p:cNvSpPr>
          <p:nvPr/>
        </p:nvSpPr>
        <p:spPr bwMode="auto">
          <a:xfrm>
            <a:off x="539750" y="1547813"/>
            <a:ext cx="7920038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sz="2400" b="1" dirty="0" err="1" smtClean="0">
                <a:latin typeface="+mn-lt"/>
                <a:ea typeface="Kozuka Gothic Pro EL" pitchFamily="34" charset="-128"/>
              </a:rPr>
              <a:t>Introductie</a:t>
            </a:r>
            <a:endParaRPr lang="en-GB" b="1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dirty="0">
              <a:latin typeface="+mn-lt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Metingen</a:t>
            </a:r>
            <a:r>
              <a:rPr lang="en-GB" dirty="0" smtClean="0">
                <a:latin typeface="+mn-lt"/>
                <a:ea typeface="Kozuka Gothic Pro EL" pitchFamily="34" charset="-128"/>
              </a:rPr>
              <a:t> op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zich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hebben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geen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waarde</a:t>
            </a:r>
            <a:endParaRPr lang="en-GB" dirty="0">
              <a:latin typeface="+mn-lt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Bedrijven</a:t>
            </a:r>
            <a:r>
              <a:rPr lang="en-GB" dirty="0" smtClean="0">
                <a:latin typeface="+mn-lt"/>
                <a:ea typeface="Kozuka Gothic Pro EL" pitchFamily="34" charset="-128"/>
              </a:rPr>
              <a:t> met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veel</a:t>
            </a:r>
            <a:r>
              <a:rPr lang="en-GB" dirty="0" smtClean="0">
                <a:latin typeface="+mn-lt"/>
                <a:ea typeface="Kozuka Gothic Pro EL" pitchFamily="34" charset="-128"/>
              </a:rPr>
              <a:t> KPI’s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hebben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geen</a:t>
            </a:r>
            <a:r>
              <a:rPr lang="en-GB" dirty="0" smtClean="0">
                <a:latin typeface="+mn-lt"/>
                <a:ea typeface="Kozuka Gothic Pro EL" pitchFamily="34" charset="-128"/>
              </a:rPr>
              <a:t> focus</a:t>
            </a:r>
            <a:endParaRPr lang="en-GB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dirty="0">
              <a:latin typeface="+mn-lt"/>
              <a:ea typeface="Kozuka Gothic Pro EL" pitchFamily="34" charset="-128"/>
            </a:endParaRPr>
          </a:p>
          <a:p>
            <a:pPr eaLnBrk="1" hangingPunct="1"/>
            <a:r>
              <a:rPr lang="en-GB" sz="2400" b="1" dirty="0" smtClean="0">
                <a:latin typeface="+mn-lt"/>
                <a:ea typeface="Kozuka Gothic Pro EL" pitchFamily="34" charset="-128"/>
              </a:rPr>
              <a:t>Wat </a:t>
            </a:r>
            <a:r>
              <a:rPr lang="en-GB" sz="2400" b="1" dirty="0" err="1" smtClean="0">
                <a:latin typeface="+mn-lt"/>
                <a:ea typeface="Kozuka Gothic Pro EL" pitchFamily="34" charset="-128"/>
              </a:rPr>
              <a:t>heb</a:t>
            </a:r>
            <a:r>
              <a:rPr lang="en-GB" sz="2400" b="1" dirty="0" smtClean="0">
                <a:latin typeface="+mn-lt"/>
                <a:ea typeface="Kozuka Gothic Pro EL" pitchFamily="34" charset="-128"/>
              </a:rPr>
              <a:t> je </a:t>
            </a:r>
            <a:r>
              <a:rPr lang="en-GB" sz="2400" b="1" dirty="0" err="1" smtClean="0">
                <a:latin typeface="+mn-lt"/>
                <a:ea typeface="Kozuka Gothic Pro EL" pitchFamily="34" charset="-128"/>
              </a:rPr>
              <a:t>nodig</a:t>
            </a:r>
            <a:r>
              <a:rPr lang="en-GB" sz="2400" b="1" dirty="0" smtClean="0">
                <a:latin typeface="+mn-lt"/>
                <a:ea typeface="Kozuka Gothic Pro EL" pitchFamily="34" charset="-128"/>
              </a:rPr>
              <a:t>?</a:t>
            </a:r>
            <a:endParaRPr lang="en-GB" sz="2400" b="1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b="1" dirty="0">
              <a:latin typeface="+mn-lt"/>
              <a:ea typeface="Kozuka Gothic Pro EL" pitchFamily="34" charset="-128"/>
            </a:endParaRPr>
          </a:p>
          <a:p>
            <a:pPr eaLnBrk="1" hangingPunct="1"/>
            <a:r>
              <a:rPr lang="en-GB" dirty="0" err="1" smtClean="0">
                <a:latin typeface="+mn-lt"/>
                <a:ea typeface="Kozuka Gothic Pro EL" pitchFamily="34" charset="-128"/>
              </a:rPr>
              <a:t>Duidelijk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gedefinieerde</a:t>
            </a:r>
            <a:r>
              <a:rPr lang="en-GB" dirty="0" smtClean="0">
                <a:latin typeface="+mn-lt"/>
                <a:ea typeface="Kozuka Gothic Pro EL" pitchFamily="34" charset="-128"/>
              </a:rPr>
              <a:t> KPI’s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en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doelstellingen</a:t>
            </a:r>
            <a:r>
              <a:rPr lang="en-GB" dirty="0" smtClean="0">
                <a:latin typeface="+mn-lt"/>
                <a:ea typeface="Kozuka Gothic Pro EL" pitchFamily="34" charset="-128"/>
              </a:rPr>
              <a:t> met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metingen</a:t>
            </a:r>
            <a:r>
              <a:rPr lang="en-GB" dirty="0" smtClean="0">
                <a:latin typeface="+mn-lt"/>
                <a:ea typeface="Kozuka Gothic Pro EL" pitchFamily="34" charset="-128"/>
              </a:rPr>
              <a:t> in je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bedrijf</a:t>
            </a:r>
            <a:r>
              <a:rPr lang="en-GB" dirty="0" smtClean="0">
                <a:latin typeface="+mn-lt"/>
                <a:ea typeface="Kozuka Gothic Pro EL" pitchFamily="34" charset="-128"/>
              </a:rPr>
              <a:t> (SMART)</a:t>
            </a:r>
            <a:endParaRPr lang="en-GB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dirty="0">
              <a:latin typeface="+mn-lt"/>
              <a:ea typeface="Kozuka Gothic Pro EL" pitchFamily="34" charset="-128"/>
            </a:endParaRPr>
          </a:p>
          <a:p>
            <a:pPr eaLnBrk="1" hangingPunct="1"/>
            <a:r>
              <a:rPr lang="en-GB" dirty="0" err="1" smtClean="0">
                <a:latin typeface="+mn-lt"/>
                <a:ea typeface="Kozuka Gothic Pro EL" pitchFamily="34" charset="-128"/>
              </a:rPr>
              <a:t>Duidelijk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gedefinieerde</a:t>
            </a:r>
            <a:r>
              <a:rPr lang="en-GB" dirty="0" smtClean="0">
                <a:latin typeface="+mn-lt"/>
                <a:ea typeface="Kozuka Gothic Pro EL" pitchFamily="34" charset="-128"/>
              </a:rPr>
              <a:t> dashboards die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iedereen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begrijpt</a:t>
            </a:r>
            <a:endParaRPr lang="en-GB" dirty="0">
              <a:latin typeface="+mn-lt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endParaRPr lang="en-GB" dirty="0">
              <a:latin typeface="+mn-lt"/>
              <a:ea typeface="Kozuka Gothic Pro EL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KPI’s</a:t>
            </a:r>
            <a:r>
              <a:rPr lang="nl-BE" dirty="0" smtClean="0"/>
              <a:t> en dashboards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8671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1" name="Text Box 3"/>
          <p:cNvSpPr txBox="1">
            <a:spLocks noChangeArrowheads="1"/>
          </p:cNvSpPr>
          <p:nvPr/>
        </p:nvSpPr>
        <p:spPr bwMode="auto">
          <a:xfrm>
            <a:off x="539750" y="1547813"/>
            <a:ext cx="7920038" cy="2954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sz="2400" b="1" dirty="0" err="1" smtClean="0">
                <a:latin typeface="+mn-lt"/>
                <a:ea typeface="Kozuka Gothic Pro EL" pitchFamily="34" charset="-128"/>
              </a:rPr>
              <a:t>Waarom</a:t>
            </a:r>
            <a:r>
              <a:rPr lang="en-GB" sz="2400" b="1" dirty="0" smtClean="0">
                <a:latin typeface="+mn-lt"/>
                <a:ea typeface="Kozuka Gothic Pro EL" pitchFamily="34" charset="-128"/>
              </a:rPr>
              <a:t>?</a:t>
            </a:r>
            <a:endParaRPr lang="en-GB" sz="2400" b="1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dirty="0">
              <a:latin typeface="+mn-lt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Mensen</a:t>
            </a:r>
            <a:r>
              <a:rPr lang="en-GB" dirty="0" smtClean="0">
                <a:latin typeface="+mn-lt"/>
                <a:ea typeface="Kozuka Gothic Pro EL" pitchFamily="34" charset="-128"/>
              </a:rPr>
              <a:t> die je budget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goedkeuren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spreken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niet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altijd</a:t>
            </a:r>
            <a:r>
              <a:rPr lang="en-GB" dirty="0" smtClean="0">
                <a:latin typeface="+mn-lt"/>
                <a:ea typeface="Kozuka Gothic Pro EL" pitchFamily="34" charset="-128"/>
              </a:rPr>
              <a:t> de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taal</a:t>
            </a:r>
            <a:r>
              <a:rPr lang="en-GB" dirty="0" smtClean="0">
                <a:latin typeface="+mn-lt"/>
                <a:ea typeface="Kozuka Gothic Pro EL" pitchFamily="34" charset="-128"/>
              </a:rPr>
              <a:t> van de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marketeer</a:t>
            </a:r>
            <a:endParaRPr lang="en-GB" dirty="0">
              <a:latin typeface="+mn-lt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Mensen</a:t>
            </a:r>
            <a:r>
              <a:rPr lang="en-GB" dirty="0" smtClean="0">
                <a:latin typeface="+mn-lt"/>
                <a:ea typeface="Kozuka Gothic Pro EL" pitchFamily="34" charset="-128"/>
              </a:rPr>
              <a:t> die je budget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goedkeuren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hebben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niet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altijd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alle</a:t>
            </a:r>
            <a:r>
              <a:rPr lang="en-GB" dirty="0" smtClean="0">
                <a:latin typeface="+mn-lt"/>
                <a:ea typeface="Kozuka Gothic Pro EL" pitchFamily="34" charset="-128"/>
              </a:rPr>
              <a:t> details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nodig</a:t>
            </a:r>
            <a:endParaRPr lang="en-GB" dirty="0">
              <a:latin typeface="+mn-lt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dirty="0" smtClean="0">
                <a:latin typeface="+mn-lt"/>
                <a:ea typeface="Kozuka Gothic Pro EL" pitchFamily="34" charset="-128"/>
              </a:rPr>
              <a:t> Je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kan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enkel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meer</a:t>
            </a:r>
            <a:r>
              <a:rPr lang="en-GB" dirty="0" smtClean="0">
                <a:latin typeface="+mn-lt"/>
                <a:ea typeface="Kozuka Gothic Pro EL" pitchFamily="34" charset="-128"/>
              </a:rPr>
              <a:t> budget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vergaren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als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mensen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begrijpen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waar</a:t>
            </a:r>
            <a:r>
              <a:rPr lang="en-GB" dirty="0" smtClean="0">
                <a:latin typeface="+mn-lt"/>
                <a:ea typeface="Kozuka Gothic Pro EL" pitchFamily="34" charset="-128"/>
              </a:rPr>
              <a:t> je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mee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bezig</a:t>
            </a:r>
            <a:r>
              <a:rPr lang="en-GB" dirty="0" smtClean="0">
                <a:latin typeface="+mn-lt"/>
                <a:ea typeface="Kozuka Gothic Pro EL" pitchFamily="34" charset="-128"/>
              </a:rPr>
              <a:t> bent</a:t>
            </a:r>
            <a:endParaRPr lang="en-GB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dirty="0">
              <a:latin typeface="+mn-lt"/>
              <a:ea typeface="Kozuka Gothic Pro EL" pitchFamily="34" charset="-128"/>
            </a:endParaRPr>
          </a:p>
          <a:p>
            <a:pPr eaLnBrk="1" hangingPunct="1"/>
            <a:r>
              <a:rPr lang="en-GB" dirty="0" err="1" smtClean="0">
                <a:latin typeface="+mn-lt"/>
                <a:ea typeface="Kozuka Gothic Pro EL" pitchFamily="34" charset="-128"/>
              </a:rPr>
              <a:t>Uitstekende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resultaten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hebben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geen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enkele</a:t>
            </a:r>
            <a:r>
              <a:rPr lang="en-GB" dirty="0" smtClean="0">
                <a:latin typeface="+mn-lt"/>
                <a:ea typeface="Kozuka Gothic Pro EL" pitchFamily="34" charset="-128"/>
              </a:rPr>
              <a:t> zin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als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mensen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niet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begrijpen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dat</a:t>
            </a:r>
            <a:r>
              <a:rPr lang="en-GB" dirty="0" smtClean="0">
                <a:latin typeface="+mn-lt"/>
                <a:ea typeface="Kozuka Gothic Pro EL" pitchFamily="34" charset="-128"/>
              </a:rPr>
              <a:t> het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uitstekende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resultaten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zijn</a:t>
            </a:r>
            <a:endParaRPr lang="en-GB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dirty="0">
              <a:latin typeface="+mn-lt"/>
              <a:ea typeface="Kozuka Gothic Pro EL" pitchFamily="34" charset="-128"/>
            </a:endParaRPr>
          </a:p>
          <a:p>
            <a:pPr eaLnBrk="1" hangingPunct="1"/>
            <a:endParaRPr lang="en-GB" dirty="0">
              <a:latin typeface="+mn-lt"/>
              <a:ea typeface="Kozuka Gothic Pro EL" pitchFamily="34" charset="-128"/>
            </a:endParaRPr>
          </a:p>
        </p:txBody>
      </p:sp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nl-BE" dirty="0" err="1" smtClean="0"/>
              <a:t>KPI’s</a:t>
            </a:r>
            <a:r>
              <a:rPr lang="nl-BE" dirty="0" smtClean="0"/>
              <a:t> en dashboards</a:t>
            </a:r>
            <a:endParaRPr lang="nl-B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9" y="3734602"/>
            <a:ext cx="2150645" cy="286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7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4" descr="tracking-donottrack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3573463"/>
            <a:ext cx="2951163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Picture 6" descr="_55627986_cooki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3573463"/>
            <a:ext cx="2160588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Picture 8" descr="Tracking-Javascript-Code-Inserted-Into-Foot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716338"/>
            <a:ext cx="4095750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 Box 9"/>
          <p:cNvSpPr txBox="1">
            <a:spLocks noChangeArrowheads="1"/>
          </p:cNvSpPr>
          <p:nvPr/>
        </p:nvSpPr>
        <p:spPr bwMode="auto">
          <a:xfrm>
            <a:off x="395288" y="2705100"/>
            <a:ext cx="21494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>
                <a:latin typeface="Kozuka Gothic Pro EL" pitchFamily="34" charset="-128"/>
                <a:ea typeface="Kozuka Gothic Pro EL" pitchFamily="34" charset="-128"/>
              </a:rPr>
              <a:t>LOG FILE TRACKING</a:t>
            </a:r>
          </a:p>
        </p:txBody>
      </p:sp>
      <p:sp>
        <p:nvSpPr>
          <p:cNvPr id="33799" name="Text Box 10"/>
          <p:cNvSpPr txBox="1">
            <a:spLocks noChangeArrowheads="1"/>
          </p:cNvSpPr>
          <p:nvPr/>
        </p:nvSpPr>
        <p:spPr bwMode="auto">
          <a:xfrm>
            <a:off x="3338513" y="2698750"/>
            <a:ext cx="20351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COOKIE TRACKING</a:t>
            </a:r>
          </a:p>
        </p:txBody>
      </p:sp>
      <p:sp>
        <p:nvSpPr>
          <p:cNvPr id="33800" name="Text Box 11"/>
          <p:cNvSpPr txBox="1">
            <a:spLocks noChangeArrowheads="1"/>
          </p:cNvSpPr>
          <p:nvPr/>
        </p:nvSpPr>
        <p:spPr bwMode="auto">
          <a:xfrm>
            <a:off x="6286500" y="2698750"/>
            <a:ext cx="24431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>
                <a:latin typeface="Kozuka Gothic Pro EL" pitchFamily="34" charset="-128"/>
                <a:ea typeface="Kozuka Gothic Pro EL" pitchFamily="34" charset="-128"/>
              </a:rPr>
              <a:t>JAVASCRIPT TRACKING</a:t>
            </a:r>
          </a:p>
        </p:txBody>
      </p:sp>
      <p:sp>
        <p:nvSpPr>
          <p:cNvPr id="33801" name="AutoShape 12"/>
          <p:cNvSpPr>
            <a:spLocks/>
          </p:cNvSpPr>
          <p:nvPr/>
        </p:nvSpPr>
        <p:spPr bwMode="auto">
          <a:xfrm rot="5400000">
            <a:off x="5904707" y="2456656"/>
            <a:ext cx="431800" cy="5256213"/>
          </a:xfrm>
          <a:prstGeom prst="rightBrace">
            <a:avLst>
              <a:gd name="adj1" fmla="val 101440"/>
              <a:gd name="adj2" fmla="val 47731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33802" name="Text Box 13"/>
          <p:cNvSpPr txBox="1">
            <a:spLocks noChangeArrowheads="1"/>
          </p:cNvSpPr>
          <p:nvPr/>
        </p:nvSpPr>
        <p:spPr bwMode="auto">
          <a:xfrm>
            <a:off x="4932363" y="5513388"/>
            <a:ext cx="304743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Meest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Kozuka Gothic Pro EL" pitchFamily="34" charset="-128"/>
                <a:ea typeface="Kozuka Gothic Pro EL" pitchFamily="34" charset="-128"/>
              </a:rPr>
              <a:t>gebruikt</a:t>
            </a:r>
            <a:r>
              <a:rPr lang="en-GB" dirty="0" smtClean="0">
                <a:latin typeface="Kozuka Gothic Pro EL" pitchFamily="34" charset="-128"/>
                <a:ea typeface="Kozuka Gothic Pro EL" pitchFamily="34" charset="-128"/>
              </a:rPr>
              <a:t>:</a:t>
            </a:r>
            <a:endParaRPr lang="en-GB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/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Cookie &amp; JavaScript tracking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Hoe ontstaan </a:t>
            </a:r>
            <a:r>
              <a:rPr lang="nl-BE" dirty="0" err="1" smtClean="0"/>
              <a:t>metrics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414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Text Box 3"/>
          <p:cNvSpPr txBox="1">
            <a:spLocks noChangeArrowheads="1"/>
          </p:cNvSpPr>
          <p:nvPr/>
        </p:nvSpPr>
        <p:spPr bwMode="auto">
          <a:xfrm>
            <a:off x="539750" y="1547813"/>
            <a:ext cx="79200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dirty="0" smtClean="0">
                <a:latin typeface="+mn-lt"/>
                <a:ea typeface="Kozuka Gothic Pro EL" pitchFamily="34" charset="-128"/>
              </a:rPr>
              <a:t>Dashboards in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een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bedrijfsomgeving</a:t>
            </a:r>
            <a:endParaRPr lang="en-GB" dirty="0">
              <a:latin typeface="+mn-lt"/>
              <a:ea typeface="Kozuka Gothic Pro EL" pitchFamily="34" charset="-128"/>
            </a:endParaRPr>
          </a:p>
        </p:txBody>
      </p:sp>
      <p:pic>
        <p:nvPicPr>
          <p:cNvPr id="95236" name="Picture 4" descr="CorporateScorecard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2349500"/>
            <a:ext cx="4608513" cy="357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7" name="Picture 7" descr="simple-dashboard-desig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828925"/>
            <a:ext cx="3959225" cy="268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nl-BE" dirty="0" err="1" smtClean="0"/>
              <a:t>KPI’s</a:t>
            </a:r>
            <a:r>
              <a:rPr lang="nl-BE" dirty="0" smtClean="0"/>
              <a:t> en dashboards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3464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Text Box 3"/>
          <p:cNvSpPr txBox="1">
            <a:spLocks noChangeArrowheads="1"/>
          </p:cNvSpPr>
          <p:nvPr/>
        </p:nvSpPr>
        <p:spPr bwMode="auto">
          <a:xfrm>
            <a:off x="539750" y="1547813"/>
            <a:ext cx="79200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dirty="0" smtClean="0">
                <a:latin typeface="+mn-lt"/>
                <a:ea typeface="Kozuka Gothic Pro EL" pitchFamily="34" charset="-128"/>
              </a:rPr>
              <a:t>Dashboards in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een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technische</a:t>
            </a:r>
            <a:r>
              <a:rPr lang="en-GB" dirty="0" smtClean="0">
                <a:latin typeface="+mn-lt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+mn-lt"/>
                <a:ea typeface="Kozuka Gothic Pro EL" pitchFamily="34" charset="-128"/>
              </a:rPr>
              <a:t>omgeving</a:t>
            </a:r>
            <a:endParaRPr lang="en-GB" dirty="0">
              <a:latin typeface="+mn-lt"/>
              <a:ea typeface="Kozuka Gothic Pro EL" pitchFamily="34" charset="-128"/>
            </a:endParaRPr>
          </a:p>
        </p:txBody>
      </p:sp>
      <p:pic>
        <p:nvPicPr>
          <p:cNvPr id="96260" name="Picture 6" descr="hospital-executive-dashboard-k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916113"/>
            <a:ext cx="5957888" cy="432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nl-BE" dirty="0" err="1" smtClean="0"/>
              <a:t>KPI’s</a:t>
            </a:r>
            <a:r>
              <a:rPr lang="nl-BE" dirty="0" smtClean="0"/>
              <a:t> en dashboards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3351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3" name="Text Box 3"/>
          <p:cNvSpPr txBox="1">
            <a:spLocks noChangeArrowheads="1"/>
          </p:cNvSpPr>
          <p:nvPr/>
        </p:nvSpPr>
        <p:spPr bwMode="auto">
          <a:xfrm>
            <a:off x="539750" y="1547813"/>
            <a:ext cx="79200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dirty="0" smtClean="0">
                <a:latin typeface="Calibri (Hoofdtekst)"/>
                <a:ea typeface="Kozuka Gothic Pro EL" pitchFamily="34" charset="-128"/>
              </a:rPr>
              <a:t>Dashboards </a:t>
            </a:r>
            <a:r>
              <a:rPr lang="en-GB" dirty="0" err="1" smtClean="0">
                <a:latin typeface="Calibri (Hoofdtekst)"/>
                <a:ea typeface="Kozuka Gothic Pro EL" pitchFamily="34" charset="-128"/>
              </a:rPr>
              <a:t>voor</a:t>
            </a:r>
            <a:r>
              <a:rPr lang="en-GB" dirty="0" smtClean="0">
                <a:latin typeface="Calibri (Hoofdtekst)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Calibri (Hoofdtekst)"/>
                <a:ea typeface="Kozuka Gothic Pro EL" pitchFamily="34" charset="-128"/>
              </a:rPr>
              <a:t>een</a:t>
            </a:r>
            <a:r>
              <a:rPr lang="en-GB" dirty="0" smtClean="0">
                <a:latin typeface="Calibri (Hoofdtekst)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Calibri (Hoofdtekst)"/>
                <a:ea typeface="Kozuka Gothic Pro EL" pitchFamily="34" charset="-128"/>
              </a:rPr>
              <a:t>callcenter</a:t>
            </a:r>
            <a:endParaRPr lang="en-GB" dirty="0">
              <a:latin typeface="Calibri (Hoofdtekst)"/>
              <a:ea typeface="Kozuka Gothic Pro EL" pitchFamily="34" charset="-128"/>
            </a:endParaRPr>
          </a:p>
        </p:txBody>
      </p:sp>
      <p:pic>
        <p:nvPicPr>
          <p:cNvPr id="97284" name="Picture 7" descr="visual_analyzer-kpi_2007_l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060575"/>
            <a:ext cx="4537075" cy="338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5" name="Picture 8" descr="2356102530_1ac552b4a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1916113"/>
            <a:ext cx="4046537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nl-BE" dirty="0" err="1" smtClean="0"/>
              <a:t>KPI’s</a:t>
            </a:r>
            <a:r>
              <a:rPr lang="nl-BE" dirty="0" smtClean="0"/>
              <a:t> en dashboards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8577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Text Box 3"/>
          <p:cNvSpPr txBox="1">
            <a:spLocks noChangeArrowheads="1"/>
          </p:cNvSpPr>
          <p:nvPr/>
        </p:nvSpPr>
        <p:spPr bwMode="auto">
          <a:xfrm>
            <a:off x="539750" y="1547813"/>
            <a:ext cx="79200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dirty="0">
                <a:latin typeface="+mn-lt"/>
                <a:ea typeface="Kozuka Gothic Pro EL" pitchFamily="34" charset="-128"/>
              </a:rPr>
              <a:t>Marketing </a:t>
            </a:r>
            <a:r>
              <a:rPr lang="en-GB" dirty="0" smtClean="0">
                <a:latin typeface="+mn-lt"/>
                <a:ea typeface="Kozuka Gothic Pro EL" pitchFamily="34" charset="-128"/>
              </a:rPr>
              <a:t>dashboard:</a:t>
            </a:r>
            <a:endParaRPr lang="en-GB" dirty="0">
              <a:latin typeface="+mn-lt"/>
              <a:ea typeface="Kozuka Gothic Pro EL" pitchFamily="34" charset="-128"/>
            </a:endParaRPr>
          </a:p>
        </p:txBody>
      </p:sp>
      <p:pic>
        <p:nvPicPr>
          <p:cNvPr id="98308" name="Picture 6" descr="K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989138"/>
            <a:ext cx="5057775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309" name="Picture 8" descr="mrodas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1773238"/>
            <a:ext cx="3887787" cy="241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nl-BE" dirty="0" err="1" smtClean="0"/>
              <a:t>KPI’s</a:t>
            </a:r>
            <a:r>
              <a:rPr lang="nl-BE" dirty="0" smtClean="0"/>
              <a:t> en dashboards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3952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Text Box 3"/>
          <p:cNvSpPr txBox="1">
            <a:spLocks noChangeArrowheads="1"/>
          </p:cNvSpPr>
          <p:nvPr/>
        </p:nvSpPr>
        <p:spPr bwMode="auto">
          <a:xfrm>
            <a:off x="539750" y="1547813"/>
            <a:ext cx="79200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dirty="0" smtClean="0">
                <a:latin typeface="Calibri (Hoofdtekst)"/>
                <a:ea typeface="Kozuka Gothic Pro EL" pitchFamily="34" charset="-128"/>
              </a:rPr>
              <a:t>Hoe </a:t>
            </a:r>
            <a:r>
              <a:rPr lang="en-GB" dirty="0" err="1" smtClean="0">
                <a:latin typeface="Calibri (Hoofdtekst)"/>
                <a:ea typeface="Kozuka Gothic Pro EL" pitchFamily="34" charset="-128"/>
              </a:rPr>
              <a:t>zet</a:t>
            </a:r>
            <a:r>
              <a:rPr lang="en-GB" dirty="0" smtClean="0">
                <a:latin typeface="Calibri (Hoofdtekst)"/>
                <a:ea typeface="Kozuka Gothic Pro EL" pitchFamily="34" charset="-128"/>
              </a:rPr>
              <a:t> je </a:t>
            </a:r>
            <a:r>
              <a:rPr lang="en-GB" dirty="0" err="1" smtClean="0">
                <a:latin typeface="Calibri (Hoofdtekst)"/>
                <a:ea typeface="Kozuka Gothic Pro EL" pitchFamily="34" charset="-128"/>
              </a:rPr>
              <a:t>een</a:t>
            </a:r>
            <a:r>
              <a:rPr lang="en-GB" dirty="0" smtClean="0">
                <a:latin typeface="Calibri (Hoofdtekst)"/>
                <a:ea typeface="Kozuka Gothic Pro EL" pitchFamily="34" charset="-128"/>
              </a:rPr>
              <a:t> </a:t>
            </a:r>
            <a:r>
              <a:rPr lang="en-GB" dirty="0" err="1" smtClean="0">
                <a:latin typeface="Calibri (Hoofdtekst)"/>
                <a:ea typeface="Kozuka Gothic Pro EL" pitchFamily="34" charset="-128"/>
              </a:rPr>
              <a:t>betrouwbaar</a:t>
            </a:r>
            <a:r>
              <a:rPr lang="en-GB" dirty="0" smtClean="0">
                <a:latin typeface="Calibri (Hoofdtekst)"/>
                <a:ea typeface="Kozuka Gothic Pro EL" pitchFamily="34" charset="-128"/>
              </a:rPr>
              <a:t> dashboard op?</a:t>
            </a:r>
            <a:endParaRPr lang="en-GB" dirty="0">
              <a:latin typeface="Calibri (Hoofdtekst)"/>
              <a:ea typeface="Kozuka Gothic Pro EL" pitchFamily="34" charset="-128"/>
            </a:endParaRPr>
          </a:p>
        </p:txBody>
      </p:sp>
      <p:sp>
        <p:nvSpPr>
          <p:cNvPr id="99332" name="Text Box 6"/>
          <p:cNvSpPr txBox="1">
            <a:spLocks noChangeArrowheads="1"/>
          </p:cNvSpPr>
          <p:nvPr/>
        </p:nvSpPr>
        <p:spPr bwMode="auto">
          <a:xfrm>
            <a:off x="1087170" y="2105694"/>
            <a:ext cx="622523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42900" indent="-342900" eaLnBrk="1" hangingPunct="1">
              <a:buFont typeface="+mj-lt"/>
              <a:buAutoNum type="arabicPeriod"/>
            </a:pPr>
            <a:r>
              <a:rPr lang="fr-BE" dirty="0" err="1" smtClean="0">
                <a:latin typeface="+mn-lt"/>
                <a:ea typeface="Kozuka Gothic Pro EL" pitchFamily="34" charset="-128"/>
              </a:rPr>
              <a:t>Praat</a:t>
            </a:r>
            <a:r>
              <a:rPr lang="fr-BE" dirty="0" smtClean="0">
                <a:latin typeface="+mn-lt"/>
                <a:ea typeface="Kozuka Gothic Pro EL" pitchFamily="34" charset="-128"/>
              </a:rPr>
              <a:t> met je </a:t>
            </a:r>
            <a:r>
              <a:rPr lang="fr-BE" dirty="0" err="1" smtClean="0">
                <a:latin typeface="+mn-lt"/>
                <a:ea typeface="Kozuka Gothic Pro EL" pitchFamily="34" charset="-128"/>
              </a:rPr>
              <a:t>stakeholders</a:t>
            </a:r>
            <a:r>
              <a:rPr lang="fr-BE" dirty="0" smtClean="0">
                <a:latin typeface="+mn-lt"/>
                <a:ea typeface="Kozuka Gothic Pro EL" pitchFamily="34" charset="-128"/>
              </a:rPr>
              <a:t> en </a:t>
            </a:r>
            <a:r>
              <a:rPr lang="fr-BE" dirty="0" err="1" smtClean="0">
                <a:latin typeface="+mn-lt"/>
                <a:ea typeface="Kozuka Gothic Pro EL" pitchFamily="34" charset="-128"/>
              </a:rPr>
              <a:t>vraag</a:t>
            </a:r>
            <a:r>
              <a:rPr lang="fr-BE" dirty="0" smtClean="0">
                <a:latin typeface="+mn-lt"/>
                <a:ea typeface="Kozuka Gothic Pro EL" pitchFamily="34" charset="-128"/>
              </a:rPr>
              <a:t> </a:t>
            </a:r>
            <a:r>
              <a:rPr lang="fr-BE" dirty="0" err="1" smtClean="0">
                <a:latin typeface="+mn-lt"/>
                <a:ea typeface="Kozuka Gothic Pro EL" pitchFamily="34" charset="-128"/>
              </a:rPr>
              <a:t>wat</a:t>
            </a:r>
            <a:r>
              <a:rPr lang="fr-BE" dirty="0" smtClean="0">
                <a:latin typeface="+mn-lt"/>
                <a:ea typeface="Kozuka Gothic Pro EL" pitchFamily="34" charset="-128"/>
              </a:rPr>
              <a:t> </a:t>
            </a:r>
            <a:r>
              <a:rPr lang="fr-BE" dirty="0" err="1" smtClean="0">
                <a:latin typeface="+mn-lt"/>
                <a:ea typeface="Kozuka Gothic Pro EL" pitchFamily="34" charset="-128"/>
              </a:rPr>
              <a:t>belangrijk</a:t>
            </a:r>
            <a:r>
              <a:rPr lang="fr-BE" dirty="0" smtClean="0">
                <a:latin typeface="+mn-lt"/>
                <a:ea typeface="Kozuka Gothic Pro EL" pitchFamily="34" charset="-128"/>
              </a:rPr>
              <a:t> </a:t>
            </a:r>
            <a:r>
              <a:rPr lang="fr-BE" dirty="0" err="1" smtClean="0">
                <a:latin typeface="+mn-lt"/>
                <a:ea typeface="Kozuka Gothic Pro EL" pitchFamily="34" charset="-128"/>
              </a:rPr>
              <a:t>voor</a:t>
            </a:r>
            <a:r>
              <a:rPr lang="fr-BE" dirty="0" smtClean="0">
                <a:latin typeface="+mn-lt"/>
                <a:ea typeface="Kozuka Gothic Pro EL" pitchFamily="34" charset="-128"/>
              </a:rPr>
              <a:t> </a:t>
            </a:r>
            <a:r>
              <a:rPr lang="fr-BE" dirty="0" err="1" smtClean="0">
                <a:latin typeface="+mn-lt"/>
                <a:ea typeface="Kozuka Gothic Pro EL" pitchFamily="34" charset="-128"/>
              </a:rPr>
              <a:t>hen</a:t>
            </a:r>
            <a:r>
              <a:rPr lang="fr-BE" dirty="0" smtClean="0">
                <a:latin typeface="+mn-lt"/>
                <a:ea typeface="Kozuka Gothic Pro EL" pitchFamily="34" charset="-128"/>
              </a:rPr>
              <a:t> </a:t>
            </a:r>
            <a:r>
              <a:rPr lang="fr-BE" dirty="0" err="1" smtClean="0">
                <a:latin typeface="+mn-lt"/>
                <a:ea typeface="Kozuka Gothic Pro EL" pitchFamily="34" charset="-128"/>
              </a:rPr>
              <a:t>is</a:t>
            </a:r>
            <a:endParaRPr lang="fr-BE" dirty="0">
              <a:latin typeface="+mn-lt"/>
              <a:ea typeface="Kozuka Gothic Pro EL" pitchFamily="34" charset="-128"/>
            </a:endParaRPr>
          </a:p>
          <a:p>
            <a:pPr eaLnBrk="1" hangingPunct="1"/>
            <a:r>
              <a:rPr lang="fr-BE" dirty="0">
                <a:latin typeface="+mn-lt"/>
                <a:ea typeface="Kozuka Gothic Pro EL" pitchFamily="34" charset="-128"/>
              </a:rPr>
              <a:t>	-&gt; </a:t>
            </a:r>
            <a:r>
              <a:rPr lang="fr-BE" dirty="0" err="1" smtClean="0">
                <a:latin typeface="+mn-lt"/>
                <a:ea typeface="Kozuka Gothic Pro EL" pitchFamily="34" charset="-128"/>
              </a:rPr>
              <a:t>indicatoren</a:t>
            </a:r>
            <a:r>
              <a:rPr lang="fr-BE" dirty="0" smtClean="0">
                <a:latin typeface="+mn-lt"/>
                <a:ea typeface="Kozuka Gothic Pro EL" pitchFamily="34" charset="-128"/>
              </a:rPr>
              <a:t> die hun </a:t>
            </a:r>
            <a:r>
              <a:rPr lang="fr-BE" dirty="0" err="1" smtClean="0">
                <a:latin typeface="+mn-lt"/>
                <a:ea typeface="Kozuka Gothic Pro EL" pitchFamily="34" charset="-128"/>
              </a:rPr>
              <a:t>beslissingsproces</a:t>
            </a:r>
            <a:r>
              <a:rPr lang="fr-BE" dirty="0" smtClean="0">
                <a:latin typeface="+mn-lt"/>
                <a:ea typeface="Kozuka Gothic Pro EL" pitchFamily="34" charset="-128"/>
              </a:rPr>
              <a:t> </a:t>
            </a:r>
            <a:r>
              <a:rPr lang="fr-BE" dirty="0" err="1" smtClean="0">
                <a:latin typeface="+mn-lt"/>
                <a:ea typeface="Kozuka Gothic Pro EL" pitchFamily="34" charset="-128"/>
              </a:rPr>
              <a:t>aansturen</a:t>
            </a:r>
            <a:endParaRPr lang="fr-BE" dirty="0" smtClean="0">
              <a:latin typeface="+mn-lt"/>
              <a:ea typeface="Kozuka Gothic Pro EL" pitchFamily="34" charset="-128"/>
            </a:endParaRPr>
          </a:p>
          <a:p>
            <a:pPr eaLnBrk="1" hangingPunct="1"/>
            <a:endParaRPr lang="fr-BE" dirty="0" smtClean="0">
              <a:latin typeface="+mn-lt"/>
              <a:ea typeface="Kozuka Gothic Pro EL" pitchFamily="34" charset="-128"/>
            </a:endParaRPr>
          </a:p>
          <a:p>
            <a:pPr marL="342900" indent="-342900" eaLnBrk="1" hangingPunct="1">
              <a:buFont typeface="+mj-lt"/>
              <a:buAutoNum type="arabicPeriod" startAt="2"/>
            </a:pPr>
            <a:r>
              <a:rPr lang="fr-BE" dirty="0" err="1" smtClean="0">
                <a:latin typeface="+mn-lt"/>
                <a:ea typeface="Kozuka Gothic Pro EL" pitchFamily="34" charset="-128"/>
              </a:rPr>
              <a:t>Verzamel</a:t>
            </a:r>
            <a:r>
              <a:rPr lang="fr-BE" dirty="0" smtClean="0">
                <a:latin typeface="+mn-lt"/>
                <a:ea typeface="Kozuka Gothic Pro EL" pitchFamily="34" charset="-128"/>
              </a:rPr>
              <a:t> </a:t>
            </a:r>
            <a:r>
              <a:rPr lang="fr-BE" dirty="0" err="1" smtClean="0">
                <a:latin typeface="+mn-lt"/>
                <a:ea typeface="Kozuka Gothic Pro EL" pitchFamily="34" charset="-128"/>
              </a:rPr>
              <a:t>metrics</a:t>
            </a:r>
            <a:r>
              <a:rPr lang="fr-BE" dirty="0" smtClean="0">
                <a:latin typeface="+mn-lt"/>
                <a:ea typeface="Kozuka Gothic Pro EL" pitchFamily="34" charset="-128"/>
              </a:rPr>
              <a:t> (je </a:t>
            </a:r>
            <a:r>
              <a:rPr lang="fr-BE" dirty="0" err="1" smtClean="0">
                <a:latin typeface="+mn-lt"/>
                <a:ea typeface="Kozuka Gothic Pro EL" pitchFamily="34" charset="-128"/>
              </a:rPr>
              <a:t>zal</a:t>
            </a:r>
            <a:r>
              <a:rPr lang="fr-BE" dirty="0" smtClean="0">
                <a:latin typeface="+mn-lt"/>
                <a:ea typeface="Kozuka Gothic Pro EL" pitchFamily="34" charset="-128"/>
              </a:rPr>
              <a:t> </a:t>
            </a:r>
            <a:r>
              <a:rPr lang="fr-BE" dirty="0" err="1" smtClean="0">
                <a:latin typeface="+mn-lt"/>
                <a:ea typeface="Kozuka Gothic Pro EL" pitchFamily="34" charset="-128"/>
              </a:rPr>
              <a:t>ze</a:t>
            </a:r>
            <a:r>
              <a:rPr lang="fr-BE" dirty="0" smtClean="0">
                <a:latin typeface="+mn-lt"/>
                <a:ea typeface="Kozuka Gothic Pro EL" pitchFamily="34" charset="-128"/>
              </a:rPr>
              <a:t> niet </a:t>
            </a:r>
            <a:r>
              <a:rPr lang="fr-BE" dirty="0" err="1" smtClean="0">
                <a:latin typeface="+mn-lt"/>
                <a:ea typeface="Kozuka Gothic Pro EL" pitchFamily="34" charset="-128"/>
              </a:rPr>
              <a:t>allemaal</a:t>
            </a:r>
            <a:r>
              <a:rPr lang="fr-BE" dirty="0" smtClean="0">
                <a:latin typeface="+mn-lt"/>
                <a:ea typeface="Kozuka Gothic Pro EL" pitchFamily="34" charset="-128"/>
              </a:rPr>
              <a:t> op 1 </a:t>
            </a:r>
            <a:r>
              <a:rPr lang="fr-BE" dirty="0" err="1" smtClean="0">
                <a:latin typeface="+mn-lt"/>
                <a:ea typeface="Kozuka Gothic Pro EL" pitchFamily="34" charset="-128"/>
              </a:rPr>
              <a:t>plaats</a:t>
            </a:r>
            <a:r>
              <a:rPr lang="fr-BE" dirty="0" smtClean="0">
                <a:latin typeface="+mn-lt"/>
                <a:ea typeface="Kozuka Gothic Pro EL" pitchFamily="34" charset="-128"/>
              </a:rPr>
              <a:t> </a:t>
            </a:r>
            <a:r>
              <a:rPr lang="fr-BE" dirty="0" err="1" smtClean="0">
                <a:latin typeface="+mn-lt"/>
                <a:ea typeface="Kozuka Gothic Pro EL" pitchFamily="34" charset="-128"/>
              </a:rPr>
              <a:t>hebben</a:t>
            </a:r>
            <a:endParaRPr lang="fr-BE" dirty="0" smtClean="0">
              <a:latin typeface="+mn-lt"/>
              <a:ea typeface="Kozuka Gothic Pro EL" pitchFamily="34" charset="-128"/>
            </a:endParaRPr>
          </a:p>
          <a:p>
            <a:pPr eaLnBrk="1" hangingPunct="1"/>
            <a:endParaRPr lang="fr-BE" dirty="0" smtClean="0">
              <a:latin typeface="+mn-lt"/>
              <a:ea typeface="Kozuka Gothic Pro EL" pitchFamily="34" charset="-128"/>
            </a:endParaRPr>
          </a:p>
          <a:p>
            <a:pPr marL="342900" indent="-342900" eaLnBrk="1" hangingPunct="1">
              <a:buFont typeface="+mj-lt"/>
              <a:buAutoNum type="arabicPeriod" startAt="3"/>
            </a:pPr>
            <a:r>
              <a:rPr lang="fr-BE" dirty="0" err="1" smtClean="0">
                <a:latin typeface="+mn-lt"/>
                <a:ea typeface="Kozuka Gothic Pro EL" pitchFamily="34" charset="-128"/>
              </a:rPr>
              <a:t>Evalueer</a:t>
            </a:r>
            <a:r>
              <a:rPr lang="fr-BE" dirty="0" smtClean="0">
                <a:latin typeface="+mn-lt"/>
                <a:ea typeface="Kozuka Gothic Pro EL" pitchFamily="34" charset="-128"/>
              </a:rPr>
              <a:t> </a:t>
            </a:r>
            <a:r>
              <a:rPr lang="fr-BE" dirty="0" err="1" smtClean="0">
                <a:latin typeface="+mn-lt"/>
                <a:ea typeface="Kozuka Gothic Pro EL" pitchFamily="34" charset="-128"/>
              </a:rPr>
              <a:t>gevonden</a:t>
            </a:r>
            <a:r>
              <a:rPr lang="fr-BE" dirty="0" smtClean="0">
                <a:latin typeface="+mn-lt"/>
                <a:ea typeface="Kozuka Gothic Pro EL" pitchFamily="34" charset="-128"/>
              </a:rPr>
              <a:t> </a:t>
            </a:r>
            <a:r>
              <a:rPr lang="fr-BE" dirty="0" err="1" smtClean="0">
                <a:latin typeface="+mn-lt"/>
                <a:ea typeface="Kozuka Gothic Pro EL" pitchFamily="34" charset="-128"/>
              </a:rPr>
              <a:t>metrics</a:t>
            </a:r>
            <a:r>
              <a:rPr lang="fr-BE" dirty="0" smtClean="0">
                <a:latin typeface="+mn-lt"/>
                <a:ea typeface="Kozuka Gothic Pro EL" pitchFamily="34" charset="-128"/>
              </a:rPr>
              <a:t> met je </a:t>
            </a:r>
            <a:r>
              <a:rPr lang="fr-BE" dirty="0" err="1" smtClean="0">
                <a:latin typeface="+mn-lt"/>
                <a:ea typeface="Kozuka Gothic Pro EL" pitchFamily="34" charset="-128"/>
              </a:rPr>
              <a:t>stakeholders</a:t>
            </a:r>
            <a:endParaRPr lang="fr-BE" dirty="0" smtClean="0">
              <a:latin typeface="+mn-lt"/>
              <a:ea typeface="Kozuka Gothic Pro EL" pitchFamily="34" charset="-128"/>
            </a:endParaRPr>
          </a:p>
          <a:p>
            <a:pPr eaLnBrk="1" hangingPunct="1"/>
            <a:endParaRPr lang="fr-BE" dirty="0" smtClean="0">
              <a:latin typeface="+mn-lt"/>
              <a:ea typeface="Kozuka Gothic Pro EL" pitchFamily="34" charset="-128"/>
            </a:endParaRPr>
          </a:p>
          <a:p>
            <a:pPr marL="342900" indent="-342900" eaLnBrk="1" hangingPunct="1">
              <a:buFont typeface="+mj-lt"/>
              <a:buAutoNum type="arabicPeriod" startAt="4"/>
            </a:pPr>
            <a:r>
              <a:rPr lang="fr-BE" dirty="0" err="1" smtClean="0">
                <a:latin typeface="+mn-lt"/>
                <a:ea typeface="Kozuka Gothic Pro EL" pitchFamily="34" charset="-128"/>
              </a:rPr>
              <a:t>Maak</a:t>
            </a:r>
            <a:r>
              <a:rPr lang="fr-BE" dirty="0" smtClean="0">
                <a:latin typeface="+mn-lt"/>
                <a:ea typeface="Kozuka Gothic Pro EL" pitchFamily="34" charset="-128"/>
              </a:rPr>
              <a:t> </a:t>
            </a:r>
            <a:r>
              <a:rPr lang="fr-BE" dirty="0" err="1" smtClean="0">
                <a:latin typeface="+mn-lt"/>
                <a:ea typeface="Kozuka Gothic Pro EL" pitchFamily="34" charset="-128"/>
              </a:rPr>
              <a:t>een</a:t>
            </a:r>
            <a:r>
              <a:rPr lang="fr-BE" dirty="0" smtClean="0">
                <a:latin typeface="+mn-lt"/>
                <a:ea typeface="Kozuka Gothic Pro EL" pitchFamily="34" charset="-128"/>
              </a:rPr>
              <a:t> </a:t>
            </a:r>
            <a:r>
              <a:rPr lang="fr-BE" dirty="0" err="1" smtClean="0">
                <a:latin typeface="+mn-lt"/>
                <a:ea typeface="Kozuka Gothic Pro EL" pitchFamily="34" charset="-128"/>
              </a:rPr>
              <a:t>dashboard</a:t>
            </a:r>
            <a:endParaRPr lang="fr-BE" dirty="0" smtClean="0">
              <a:latin typeface="+mn-lt"/>
              <a:ea typeface="Kozuka Gothic Pro EL" pitchFamily="34" charset="-128"/>
            </a:endParaRPr>
          </a:p>
          <a:p>
            <a:pPr eaLnBrk="1" hangingPunct="1"/>
            <a:endParaRPr lang="fr-BE" dirty="0" smtClean="0">
              <a:latin typeface="+mn-lt"/>
              <a:ea typeface="Kozuka Gothic Pro EL" pitchFamily="34" charset="-128"/>
            </a:endParaRPr>
          </a:p>
          <a:p>
            <a:pPr marL="342900" indent="-342900" eaLnBrk="1" hangingPunct="1">
              <a:buFont typeface="+mj-lt"/>
              <a:buAutoNum type="arabicPeriod" startAt="5"/>
            </a:pPr>
            <a:r>
              <a:rPr lang="fr-BE" dirty="0" err="1" smtClean="0">
                <a:latin typeface="+mn-lt"/>
                <a:ea typeface="Kozuka Gothic Pro EL" pitchFamily="34" charset="-128"/>
              </a:rPr>
              <a:t>Evalueer</a:t>
            </a:r>
            <a:r>
              <a:rPr lang="fr-BE" dirty="0" smtClean="0">
                <a:latin typeface="+mn-lt"/>
                <a:ea typeface="Kozuka Gothic Pro EL" pitchFamily="34" charset="-128"/>
              </a:rPr>
              <a:t> </a:t>
            </a:r>
            <a:r>
              <a:rPr lang="fr-BE" dirty="0" err="1" smtClean="0">
                <a:latin typeface="+mn-lt"/>
                <a:ea typeface="Kozuka Gothic Pro EL" pitchFamily="34" charset="-128"/>
              </a:rPr>
              <a:t>dashboard</a:t>
            </a:r>
            <a:r>
              <a:rPr lang="fr-BE" dirty="0" smtClean="0">
                <a:latin typeface="+mn-lt"/>
                <a:ea typeface="Kozuka Gothic Pro EL" pitchFamily="34" charset="-128"/>
              </a:rPr>
              <a:t> met je </a:t>
            </a:r>
            <a:r>
              <a:rPr lang="fr-BE" dirty="0" err="1" smtClean="0">
                <a:latin typeface="+mn-lt"/>
                <a:ea typeface="Kozuka Gothic Pro EL" pitchFamily="34" charset="-128"/>
              </a:rPr>
              <a:t>stakeholders</a:t>
            </a:r>
            <a:endParaRPr lang="fr-BE" dirty="0" smtClean="0">
              <a:latin typeface="+mn-lt"/>
              <a:ea typeface="Kozuka Gothic Pro EL" pitchFamily="34" charset="-128"/>
            </a:endParaRPr>
          </a:p>
          <a:p>
            <a:pPr eaLnBrk="1" hangingPunct="1"/>
            <a:endParaRPr lang="fr-BE" dirty="0" smtClean="0">
              <a:latin typeface="+mn-lt"/>
              <a:ea typeface="Kozuka Gothic Pro EL" pitchFamily="34" charset="-128"/>
            </a:endParaRPr>
          </a:p>
          <a:p>
            <a:pPr marL="342900" indent="-342900" eaLnBrk="1" hangingPunct="1">
              <a:buFont typeface="+mj-lt"/>
              <a:buAutoNum type="arabicPeriod" startAt="6"/>
            </a:pPr>
            <a:r>
              <a:rPr lang="fr-BE" dirty="0" err="1" smtClean="0">
                <a:latin typeface="+mn-lt"/>
                <a:ea typeface="Kozuka Gothic Pro EL" pitchFamily="34" charset="-128"/>
              </a:rPr>
              <a:t>Verfijn</a:t>
            </a:r>
            <a:r>
              <a:rPr lang="fr-BE" dirty="0" smtClean="0">
                <a:latin typeface="+mn-lt"/>
                <a:ea typeface="Kozuka Gothic Pro EL" pitchFamily="34" charset="-128"/>
              </a:rPr>
              <a:t> je </a:t>
            </a:r>
            <a:r>
              <a:rPr lang="fr-BE" dirty="0" err="1" smtClean="0">
                <a:latin typeface="+mn-lt"/>
                <a:ea typeface="Kozuka Gothic Pro EL" pitchFamily="34" charset="-128"/>
              </a:rPr>
              <a:t>dashboard</a:t>
            </a:r>
            <a:endParaRPr lang="fr-BE" dirty="0" smtClean="0">
              <a:latin typeface="+mn-lt"/>
              <a:ea typeface="Kozuka Gothic Pro EL" pitchFamily="34" charset="-128"/>
            </a:endParaRP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nl-BE" dirty="0" err="1" smtClean="0"/>
              <a:t>KPI’s</a:t>
            </a:r>
            <a:r>
              <a:rPr lang="nl-BE" dirty="0" smtClean="0"/>
              <a:t> en dashboards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1068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81442" y="187422"/>
            <a:ext cx="5816016" cy="550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sz="3200" b="1" dirty="0">
                <a:solidFill>
                  <a:schemeClr val="hlink"/>
                </a:solidFill>
                <a:latin typeface="Kozuka Gothic Pro EL" pitchFamily="34" charset="-128"/>
                <a:ea typeface="Kozuka Gothic Pro EL" pitchFamily="34" charset="-128"/>
              </a:rPr>
              <a:t>Log file tracking:</a:t>
            </a:r>
          </a:p>
          <a:p>
            <a:pPr eaLnBrk="1" hangingPunct="1"/>
            <a:r>
              <a:rPr lang="en-GB" sz="2000" dirty="0">
                <a:latin typeface="Kozuka Gothic Pro EL" pitchFamily="34" charset="-128"/>
                <a:ea typeface="Kozuka Gothic Pro EL" pitchFamily="34" charset="-128"/>
              </a:rPr>
              <a:t> </a:t>
            </a:r>
          </a:p>
          <a:p>
            <a:pPr eaLnBrk="1" hangingPunct="1">
              <a:buFontTx/>
              <a:buChar char="•"/>
            </a:pPr>
            <a:r>
              <a:rPr lang="en-GB" sz="2000" dirty="0" err="1" smtClean="0">
                <a:latin typeface="Kozuka Gothic Pro EL" pitchFamily="34" charset="-128"/>
                <a:ea typeface="Kozuka Gothic Pro EL" pitchFamily="34" charset="-128"/>
              </a:rPr>
              <a:t>Meest</a:t>
            </a:r>
            <a:r>
              <a:rPr lang="en-GB" sz="2000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sz="2000" dirty="0" err="1" smtClean="0">
                <a:latin typeface="Kozuka Gothic Pro EL" pitchFamily="34" charset="-128"/>
                <a:ea typeface="Kozuka Gothic Pro EL" pitchFamily="34" charset="-128"/>
              </a:rPr>
              <a:t>gebruikt</a:t>
            </a:r>
            <a:r>
              <a:rPr lang="en-GB" sz="2000" dirty="0" smtClean="0">
                <a:latin typeface="Kozuka Gothic Pro EL" pitchFamily="34" charset="-128"/>
                <a:ea typeface="Kozuka Gothic Pro EL" pitchFamily="34" charset="-128"/>
              </a:rPr>
              <a:t> door IT </a:t>
            </a:r>
            <a:r>
              <a:rPr lang="en-GB" sz="2000" dirty="0">
                <a:latin typeface="Kozuka Gothic Pro EL" pitchFamily="34" charset="-128"/>
                <a:ea typeface="Kozuka Gothic Pro EL" pitchFamily="34" charset="-128"/>
              </a:rPr>
              <a:t>teams</a:t>
            </a:r>
          </a:p>
          <a:p>
            <a:pPr eaLnBrk="1" hangingPunct="1"/>
            <a:r>
              <a:rPr lang="en-GB" sz="2000" dirty="0">
                <a:latin typeface="Kozuka Gothic Pro EL" pitchFamily="34" charset="-128"/>
                <a:ea typeface="Kozuka Gothic Pro EL" pitchFamily="34" charset="-128"/>
              </a:rPr>
              <a:t> </a:t>
            </a:r>
          </a:p>
          <a:p>
            <a:pPr eaLnBrk="1" hangingPunct="1">
              <a:buFontTx/>
              <a:buChar char="•"/>
            </a:pPr>
            <a:r>
              <a:rPr lang="en-GB" sz="2000" dirty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sz="2000" dirty="0" err="1" smtClean="0">
                <a:latin typeface="Kozuka Gothic Pro EL" pitchFamily="34" charset="-128"/>
                <a:ea typeface="Kozuka Gothic Pro EL" pitchFamily="34" charset="-128"/>
              </a:rPr>
              <a:t>Monitort</a:t>
            </a:r>
            <a:r>
              <a:rPr lang="en-GB" sz="2000" dirty="0" smtClean="0">
                <a:latin typeface="Kozuka Gothic Pro EL" pitchFamily="34" charset="-128"/>
                <a:ea typeface="Kozuka Gothic Pro EL" pitchFamily="34" charset="-128"/>
              </a:rPr>
              <a:t> de </a:t>
            </a:r>
            <a:r>
              <a:rPr lang="en-GB" sz="2000" dirty="0" err="1" smtClean="0">
                <a:latin typeface="Kozuka Gothic Pro EL" pitchFamily="34" charset="-128"/>
                <a:ea typeface="Kozuka Gothic Pro EL" pitchFamily="34" charset="-128"/>
              </a:rPr>
              <a:t>werkbelasting</a:t>
            </a:r>
            <a:r>
              <a:rPr lang="en-GB" sz="2000" dirty="0" smtClean="0">
                <a:latin typeface="Kozuka Gothic Pro EL" pitchFamily="34" charset="-128"/>
                <a:ea typeface="Kozuka Gothic Pro EL" pitchFamily="34" charset="-128"/>
              </a:rPr>
              <a:t> op de servers:</a:t>
            </a:r>
            <a:endParaRPr lang="en-GB" sz="2000" dirty="0">
              <a:latin typeface="Kozuka Gothic Pro EL" pitchFamily="34" charset="-128"/>
              <a:ea typeface="Kozuka Gothic Pro EL" pitchFamily="34" charset="-128"/>
            </a:endParaRPr>
          </a:p>
          <a:p>
            <a:pPr lvl="1" eaLnBrk="1" hangingPunct="1">
              <a:buFontTx/>
              <a:buChar char="•"/>
            </a:pPr>
            <a:r>
              <a:rPr lang="en-GB" sz="2000" dirty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sz="2000" dirty="0" err="1" smtClean="0">
                <a:latin typeface="Kozuka Gothic Pro EL" pitchFamily="34" charset="-128"/>
                <a:ea typeface="Kozuka Gothic Pro EL" pitchFamily="34" charset="-128"/>
              </a:rPr>
              <a:t>Pagina’s</a:t>
            </a:r>
            <a:endParaRPr lang="en-GB" sz="2000" dirty="0">
              <a:latin typeface="Kozuka Gothic Pro EL" pitchFamily="34" charset="-128"/>
              <a:ea typeface="Kozuka Gothic Pro EL" pitchFamily="34" charset="-128"/>
            </a:endParaRPr>
          </a:p>
          <a:p>
            <a:pPr lvl="1" eaLnBrk="1" hangingPunct="1">
              <a:buFontTx/>
              <a:buChar char="•"/>
            </a:pPr>
            <a:r>
              <a:rPr lang="en-GB" sz="2000" dirty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sz="2000" dirty="0" err="1" smtClean="0">
                <a:latin typeface="Kozuka Gothic Pro EL" pitchFamily="34" charset="-128"/>
                <a:ea typeface="Kozuka Gothic Pro EL" pitchFamily="34" charset="-128"/>
              </a:rPr>
              <a:t>Beelden</a:t>
            </a:r>
            <a:endParaRPr lang="en-GB" sz="2000" dirty="0">
              <a:latin typeface="Kozuka Gothic Pro EL" pitchFamily="34" charset="-128"/>
              <a:ea typeface="Kozuka Gothic Pro EL" pitchFamily="34" charset="-128"/>
            </a:endParaRPr>
          </a:p>
          <a:p>
            <a:pPr lvl="1" eaLnBrk="1" hangingPunct="1">
              <a:buFontTx/>
              <a:buChar char="•"/>
            </a:pPr>
            <a:r>
              <a:rPr lang="en-GB" sz="2000" dirty="0">
                <a:latin typeface="Kozuka Gothic Pro EL" pitchFamily="34" charset="-128"/>
                <a:ea typeface="Kozuka Gothic Pro EL" pitchFamily="34" charset="-128"/>
              </a:rPr>
              <a:t> scripts</a:t>
            </a:r>
          </a:p>
          <a:p>
            <a:pPr lvl="1" eaLnBrk="1" hangingPunct="1">
              <a:buFontTx/>
              <a:buChar char="•"/>
            </a:pPr>
            <a:r>
              <a:rPr lang="en-GB" sz="2000" dirty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sz="2000" dirty="0" err="1" smtClean="0">
                <a:latin typeface="Kozuka Gothic Pro EL" pitchFamily="34" charset="-128"/>
                <a:ea typeface="Kozuka Gothic Pro EL" pitchFamily="34" charset="-128"/>
              </a:rPr>
              <a:t>Integratie</a:t>
            </a:r>
            <a:r>
              <a:rPr lang="en-GB" sz="2000" dirty="0" smtClean="0">
                <a:latin typeface="Kozuka Gothic Pro EL" pitchFamily="34" charset="-128"/>
                <a:ea typeface="Kozuka Gothic Pro EL" pitchFamily="34" charset="-128"/>
              </a:rPr>
              <a:t> met </a:t>
            </a:r>
            <a:r>
              <a:rPr lang="en-GB" sz="2000" dirty="0" err="1" smtClean="0">
                <a:latin typeface="Kozuka Gothic Pro EL" pitchFamily="34" charset="-128"/>
                <a:ea typeface="Kozuka Gothic Pro EL" pitchFamily="34" charset="-128"/>
              </a:rPr>
              <a:t>andere</a:t>
            </a:r>
            <a:r>
              <a:rPr lang="en-GB" sz="2000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sz="2000" dirty="0" err="1" smtClean="0">
                <a:latin typeface="Kozuka Gothic Pro EL" pitchFamily="34" charset="-128"/>
                <a:ea typeface="Kozuka Gothic Pro EL" pitchFamily="34" charset="-128"/>
              </a:rPr>
              <a:t>platformen</a:t>
            </a:r>
            <a:endParaRPr lang="en-GB" sz="2000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sz="2000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sz="2000" dirty="0" err="1" smtClean="0">
                <a:latin typeface="Kozuka Gothic Pro EL" pitchFamily="34" charset="-128"/>
                <a:ea typeface="Kozuka Gothic Pro EL" pitchFamily="34" charset="-128"/>
              </a:rPr>
              <a:t>Geen</a:t>
            </a:r>
            <a:r>
              <a:rPr lang="en-GB" sz="2000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sz="2000" dirty="0" err="1" smtClean="0">
                <a:latin typeface="Kozuka Gothic Pro EL" pitchFamily="34" charset="-128"/>
                <a:ea typeface="Kozuka Gothic Pro EL" pitchFamily="34" charset="-128"/>
              </a:rPr>
              <a:t>mogelijkheid</a:t>
            </a:r>
            <a:r>
              <a:rPr lang="en-GB" sz="2000" dirty="0" smtClean="0">
                <a:latin typeface="Kozuka Gothic Pro EL" pitchFamily="34" charset="-128"/>
                <a:ea typeface="Kozuka Gothic Pro EL" pitchFamily="34" charset="-128"/>
              </a:rPr>
              <a:t> om </a:t>
            </a:r>
            <a:r>
              <a:rPr lang="en-GB" sz="2000" dirty="0" err="1" smtClean="0">
                <a:latin typeface="Kozuka Gothic Pro EL" pitchFamily="34" charset="-128"/>
                <a:ea typeface="Kozuka Gothic Pro EL" pitchFamily="34" charset="-128"/>
              </a:rPr>
              <a:t>terugkerende</a:t>
            </a:r>
            <a:r>
              <a:rPr lang="en-GB" sz="2000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sz="2000" dirty="0" err="1" smtClean="0">
                <a:latin typeface="Kozuka Gothic Pro EL" pitchFamily="34" charset="-128"/>
                <a:ea typeface="Kozuka Gothic Pro EL" pitchFamily="34" charset="-128"/>
              </a:rPr>
              <a:t>bezoekers</a:t>
            </a:r>
            <a:endParaRPr lang="en-GB" sz="2000" dirty="0" smtClean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/>
            <a:r>
              <a:rPr lang="en-GB" sz="2000" dirty="0">
                <a:latin typeface="Kozuka Gothic Pro EL" pitchFamily="34" charset="-128"/>
                <a:ea typeface="Kozuka Gothic Pro EL" pitchFamily="34" charset="-128"/>
              </a:rPr>
              <a:t>	</a:t>
            </a:r>
            <a:r>
              <a:rPr lang="en-GB" sz="2000" dirty="0" err="1" smtClean="0">
                <a:latin typeface="Kozuka Gothic Pro EL" pitchFamily="34" charset="-128"/>
                <a:ea typeface="Kozuka Gothic Pro EL" pitchFamily="34" charset="-128"/>
              </a:rPr>
              <a:t>te</a:t>
            </a:r>
            <a:r>
              <a:rPr lang="en-GB" sz="2000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sz="2000" dirty="0" err="1" smtClean="0">
                <a:latin typeface="Kozuka Gothic Pro EL" pitchFamily="34" charset="-128"/>
                <a:ea typeface="Kozuka Gothic Pro EL" pitchFamily="34" charset="-128"/>
              </a:rPr>
              <a:t>monitoren</a:t>
            </a:r>
            <a:endParaRPr lang="en-GB" sz="2000" dirty="0">
              <a:latin typeface="Kozuka Gothic Pro EL" pitchFamily="34" charset="-128"/>
              <a:ea typeface="Kozuka Gothic Pro EL" pitchFamily="34" charset="-128"/>
            </a:endParaRPr>
          </a:p>
          <a:p>
            <a:pPr lvl="1" eaLnBrk="1" hangingPunct="1">
              <a:buFontTx/>
              <a:buChar char="•"/>
            </a:pPr>
            <a:r>
              <a:rPr lang="en-GB" sz="2000" dirty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sz="2000" dirty="0" err="1" smtClean="0">
                <a:latin typeface="Kozuka Gothic Pro EL" pitchFamily="34" charset="-128"/>
                <a:ea typeface="Kozuka Gothic Pro EL" pitchFamily="34" charset="-128"/>
              </a:rPr>
              <a:t>o.a</a:t>
            </a:r>
            <a:r>
              <a:rPr lang="en-GB" sz="2000" dirty="0" smtClean="0">
                <a:latin typeface="Kozuka Gothic Pro EL" pitchFamily="34" charset="-128"/>
                <a:ea typeface="Kozuka Gothic Pro EL" pitchFamily="34" charset="-128"/>
              </a:rPr>
              <a:t>. door </a:t>
            </a:r>
            <a:r>
              <a:rPr lang="en-GB" sz="2000" dirty="0" err="1" smtClean="0">
                <a:latin typeface="Kozuka Gothic Pro EL" pitchFamily="34" charset="-128"/>
                <a:ea typeface="Kozuka Gothic Pro EL" pitchFamily="34" charset="-128"/>
              </a:rPr>
              <a:t>dynamisch</a:t>
            </a:r>
            <a:r>
              <a:rPr lang="en-GB" sz="2000" dirty="0" smtClean="0">
                <a:latin typeface="Kozuka Gothic Pro EL" pitchFamily="34" charset="-128"/>
                <a:ea typeface="Kozuka Gothic Pro EL" pitchFamily="34" charset="-128"/>
              </a:rPr>
              <a:t> IP </a:t>
            </a:r>
            <a:r>
              <a:rPr lang="en-GB" sz="2000" dirty="0" err="1" smtClean="0">
                <a:latin typeface="Kozuka Gothic Pro EL" pitchFamily="34" charset="-128"/>
                <a:ea typeface="Kozuka Gothic Pro EL" pitchFamily="34" charset="-128"/>
              </a:rPr>
              <a:t>adressen</a:t>
            </a:r>
            <a:endParaRPr lang="en-GB" sz="2000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sz="2000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sz="2000" dirty="0" err="1" smtClean="0">
                <a:latin typeface="Kozuka Gothic Pro EL" pitchFamily="34" charset="-128"/>
                <a:ea typeface="Kozuka Gothic Pro EL" pitchFamily="34" charset="-128"/>
              </a:rPr>
              <a:t>Geen</a:t>
            </a:r>
            <a:r>
              <a:rPr lang="en-GB" sz="2000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sz="2000" dirty="0" err="1" smtClean="0">
                <a:latin typeface="Kozuka Gothic Pro EL" pitchFamily="34" charset="-128"/>
                <a:ea typeface="Kozuka Gothic Pro EL" pitchFamily="34" charset="-128"/>
              </a:rPr>
              <a:t>mogelijkheid</a:t>
            </a:r>
            <a:r>
              <a:rPr lang="en-GB" sz="2000" dirty="0" smtClean="0">
                <a:latin typeface="Kozuka Gothic Pro EL" pitchFamily="34" charset="-128"/>
                <a:ea typeface="Kozuka Gothic Pro EL" pitchFamily="34" charset="-128"/>
              </a:rPr>
              <a:t> om “</a:t>
            </a:r>
            <a:r>
              <a:rPr lang="en-GB" sz="2000" dirty="0" err="1" smtClean="0">
                <a:latin typeface="Kozuka Gothic Pro EL" pitchFamily="34" charset="-128"/>
                <a:ea typeface="Kozuka Gothic Pro EL" pitchFamily="34" charset="-128"/>
              </a:rPr>
              <a:t>unieke</a:t>
            </a:r>
            <a:r>
              <a:rPr lang="en-GB" sz="2000" dirty="0" smtClean="0">
                <a:latin typeface="Kozuka Gothic Pro EL" pitchFamily="34" charset="-128"/>
                <a:ea typeface="Kozuka Gothic Pro EL" pitchFamily="34" charset="-128"/>
              </a:rPr>
              <a:t>” </a:t>
            </a:r>
            <a:r>
              <a:rPr lang="en-GB" sz="2000" dirty="0" err="1" smtClean="0">
                <a:latin typeface="Kozuka Gothic Pro EL" pitchFamily="34" charset="-128"/>
                <a:ea typeface="Kozuka Gothic Pro EL" pitchFamily="34" charset="-128"/>
              </a:rPr>
              <a:t>gebruikers</a:t>
            </a:r>
            <a:r>
              <a:rPr lang="en-GB" sz="2000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sz="2000" dirty="0" err="1" smtClean="0">
                <a:latin typeface="Kozuka Gothic Pro EL" pitchFamily="34" charset="-128"/>
                <a:ea typeface="Kozuka Gothic Pro EL" pitchFamily="34" charset="-128"/>
              </a:rPr>
              <a:t>te</a:t>
            </a:r>
            <a:r>
              <a:rPr lang="en-GB" sz="2000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</a:p>
          <a:p>
            <a:pPr eaLnBrk="1" hangingPunct="1"/>
            <a:r>
              <a:rPr lang="en-GB" sz="2000" dirty="0" smtClean="0">
                <a:latin typeface="Kozuka Gothic Pro EL" pitchFamily="34" charset="-128"/>
                <a:ea typeface="Kozuka Gothic Pro EL" pitchFamily="34" charset="-128"/>
              </a:rPr>
              <a:t>  </a:t>
            </a:r>
            <a:r>
              <a:rPr lang="en-GB" sz="2000" dirty="0" err="1" smtClean="0">
                <a:latin typeface="Kozuka Gothic Pro EL" pitchFamily="34" charset="-128"/>
                <a:ea typeface="Kozuka Gothic Pro EL" pitchFamily="34" charset="-128"/>
              </a:rPr>
              <a:t>vinden</a:t>
            </a:r>
            <a:endParaRPr lang="en-GB" sz="2000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endParaRPr lang="en-GB" sz="2000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sz="2000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sz="2000" dirty="0" err="1">
                <a:solidFill>
                  <a:schemeClr val="accent2"/>
                </a:solidFill>
                <a:latin typeface="Kozuka Gothic Pro EL" pitchFamily="34" charset="-128"/>
                <a:ea typeface="Kozuka Gothic Pro EL" pitchFamily="34" charset="-128"/>
              </a:rPr>
              <a:t>Gemaakt</a:t>
            </a:r>
            <a:r>
              <a:rPr lang="en-GB" sz="2000" dirty="0">
                <a:solidFill>
                  <a:schemeClr val="accent2"/>
                </a:solidFill>
                <a:latin typeface="Kozuka Gothic Pro EL" pitchFamily="34" charset="-128"/>
                <a:ea typeface="Kozuka Gothic Pro EL" pitchFamily="34" charset="-128"/>
              </a:rPr>
              <a:t> door </a:t>
            </a:r>
            <a:r>
              <a:rPr lang="en-GB" sz="2000" dirty="0" err="1">
                <a:solidFill>
                  <a:schemeClr val="accent2"/>
                </a:solidFill>
                <a:latin typeface="Kozuka Gothic Pro EL" pitchFamily="34" charset="-128"/>
                <a:ea typeface="Kozuka Gothic Pro EL" pitchFamily="34" charset="-128"/>
              </a:rPr>
              <a:t>IT’ers</a:t>
            </a:r>
            <a:r>
              <a:rPr lang="en-GB" sz="2000" dirty="0">
                <a:solidFill>
                  <a:schemeClr val="accent2"/>
                </a:solidFill>
                <a:latin typeface="Kozuka Gothic Pro EL" pitchFamily="34" charset="-128"/>
                <a:ea typeface="Kozuka Gothic Pro EL" pitchFamily="34" charset="-128"/>
              </a:rPr>
              <a:t>, </a:t>
            </a:r>
            <a:r>
              <a:rPr lang="en-GB" sz="2000" dirty="0" err="1">
                <a:solidFill>
                  <a:schemeClr val="accent2"/>
                </a:solidFill>
                <a:latin typeface="Kozuka Gothic Pro EL" pitchFamily="34" charset="-128"/>
                <a:ea typeface="Kozuka Gothic Pro EL" pitchFamily="34" charset="-128"/>
              </a:rPr>
              <a:t>voor</a:t>
            </a:r>
            <a:r>
              <a:rPr lang="en-GB" sz="2000" dirty="0">
                <a:solidFill>
                  <a:schemeClr val="accent2"/>
                </a:solidFill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sz="2000" dirty="0" err="1">
                <a:solidFill>
                  <a:schemeClr val="accent2"/>
                </a:solidFill>
                <a:latin typeface="Kozuka Gothic Pro EL" pitchFamily="34" charset="-128"/>
                <a:ea typeface="Kozuka Gothic Pro EL" pitchFamily="34" charset="-128"/>
              </a:rPr>
              <a:t>IT’ers</a:t>
            </a:r>
            <a:r>
              <a:rPr lang="en-GB" sz="2000" dirty="0">
                <a:solidFill>
                  <a:schemeClr val="accent2"/>
                </a:solidFill>
                <a:latin typeface="Kozuka Gothic Pro EL" pitchFamily="34" charset="-128"/>
                <a:ea typeface="Kozuka Gothic Pro EL" pitchFamily="34" charset="-128"/>
              </a:rPr>
              <a:t>, </a:t>
            </a:r>
            <a:r>
              <a:rPr lang="en-GB" sz="2000" dirty="0" err="1">
                <a:solidFill>
                  <a:schemeClr val="accent2"/>
                </a:solidFill>
                <a:latin typeface="Kozuka Gothic Pro EL" pitchFamily="34" charset="-128"/>
                <a:ea typeface="Kozuka Gothic Pro EL" pitchFamily="34" charset="-128"/>
              </a:rPr>
              <a:t>enkel</a:t>
            </a:r>
            <a:r>
              <a:rPr lang="en-GB" sz="2000" dirty="0">
                <a:solidFill>
                  <a:schemeClr val="accent2"/>
                </a:solidFill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sz="2000" dirty="0" err="1">
                <a:solidFill>
                  <a:schemeClr val="accent2"/>
                </a:solidFill>
                <a:latin typeface="Kozuka Gothic Pro EL" pitchFamily="34" charset="-128"/>
                <a:ea typeface="Kozuka Gothic Pro EL" pitchFamily="34" charset="-128"/>
              </a:rPr>
              <a:t>begrepen</a:t>
            </a:r>
            <a:endParaRPr lang="en-GB" sz="2000" dirty="0">
              <a:solidFill>
                <a:schemeClr val="accent2"/>
              </a:solidFill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/>
            <a:r>
              <a:rPr lang="en-GB" sz="2000" dirty="0">
                <a:solidFill>
                  <a:schemeClr val="accent2"/>
                </a:solidFill>
                <a:latin typeface="Kozuka Gothic Pro EL" pitchFamily="34" charset="-128"/>
                <a:ea typeface="Kozuka Gothic Pro EL" pitchFamily="34" charset="-128"/>
              </a:rPr>
              <a:t>  </a:t>
            </a:r>
            <a:r>
              <a:rPr lang="en-GB" sz="2000" dirty="0" smtClean="0">
                <a:solidFill>
                  <a:schemeClr val="accent2"/>
                </a:solidFill>
                <a:latin typeface="Kozuka Gothic Pro EL" pitchFamily="34" charset="-128"/>
                <a:ea typeface="Kozuka Gothic Pro EL" pitchFamily="34" charset="-128"/>
              </a:rPr>
              <a:t>door </a:t>
            </a:r>
            <a:r>
              <a:rPr lang="en-GB" sz="2000" dirty="0" err="1" smtClean="0">
                <a:solidFill>
                  <a:schemeClr val="accent2"/>
                </a:solidFill>
                <a:latin typeface="Kozuka Gothic Pro EL" pitchFamily="34" charset="-128"/>
                <a:ea typeface="Kozuka Gothic Pro EL" pitchFamily="34" charset="-128"/>
              </a:rPr>
              <a:t>IT’ers</a:t>
            </a:r>
            <a:endParaRPr lang="en-GB" sz="2000" dirty="0">
              <a:solidFill>
                <a:schemeClr val="accent2"/>
              </a:solidFill>
              <a:latin typeface="Kozuka Gothic Pro EL" pitchFamily="34" charset="-128"/>
              <a:ea typeface="Kozuka Gothic Pro EL" pitchFamily="34" charset="-128"/>
            </a:endParaRPr>
          </a:p>
        </p:txBody>
      </p:sp>
      <p:sp>
        <p:nvSpPr>
          <p:cNvPr id="34820" name="AutoShape 4"/>
          <p:cNvSpPr>
            <a:spLocks/>
          </p:cNvSpPr>
          <p:nvPr/>
        </p:nvSpPr>
        <p:spPr bwMode="auto">
          <a:xfrm>
            <a:off x="1845160" y="2470535"/>
            <a:ext cx="215900" cy="576263"/>
          </a:xfrm>
          <a:prstGeom prst="rightBrace">
            <a:avLst>
              <a:gd name="adj1" fmla="val 2224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34821" name="Text Box 5"/>
          <p:cNvSpPr txBox="1">
            <a:spLocks noChangeArrowheads="1"/>
          </p:cNvSpPr>
          <p:nvPr/>
        </p:nvSpPr>
        <p:spPr bwMode="auto">
          <a:xfrm>
            <a:off x="2061060" y="2575310"/>
            <a:ext cx="6778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dirty="0">
                <a:latin typeface="Kozuka Gothic Pro EL" pitchFamily="34" charset="-128"/>
                <a:ea typeface="Kozuka Gothic Pro EL" pitchFamily="34" charset="-128"/>
              </a:rPr>
              <a:t>“hits”</a:t>
            </a:r>
          </a:p>
        </p:txBody>
      </p:sp>
      <p:pic>
        <p:nvPicPr>
          <p:cNvPr id="34822" name="Picture 7" descr="708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4637088"/>
            <a:ext cx="3348038" cy="188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9" descr="http://www.manageengine.com/products/applications_manager/images/thumbnail/file-monitor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785395"/>
            <a:ext cx="3779837" cy="252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175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ext Box 3"/>
          <p:cNvSpPr txBox="1">
            <a:spLocks noChangeArrowheads="1"/>
          </p:cNvSpPr>
          <p:nvPr/>
        </p:nvSpPr>
        <p:spPr bwMode="auto">
          <a:xfrm>
            <a:off x="231775" y="476672"/>
            <a:ext cx="6069013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sz="3200" b="1" dirty="0" err="1">
                <a:solidFill>
                  <a:schemeClr val="hlink"/>
                </a:solidFill>
                <a:latin typeface="Kozuka Gothic Pro EL" pitchFamily="34" charset="-128"/>
                <a:ea typeface="Kozuka Gothic Pro EL" pitchFamily="34" charset="-128"/>
              </a:rPr>
              <a:t>Javascript</a:t>
            </a:r>
            <a:r>
              <a:rPr lang="en-GB" sz="3200" b="1" dirty="0">
                <a:solidFill>
                  <a:schemeClr val="hlink"/>
                </a:solidFill>
                <a:latin typeface="Kozuka Gothic Pro EL" pitchFamily="34" charset="-128"/>
                <a:ea typeface="Kozuka Gothic Pro EL" pitchFamily="34" charset="-128"/>
              </a:rPr>
              <a:t> &amp; cookie tracking</a:t>
            </a:r>
          </a:p>
          <a:p>
            <a:pPr eaLnBrk="1" hangingPunct="1"/>
            <a:r>
              <a:rPr lang="en-GB" sz="2000" dirty="0">
                <a:latin typeface="Kozuka Gothic Pro EL" pitchFamily="34" charset="-128"/>
                <a:ea typeface="Kozuka Gothic Pro EL" pitchFamily="34" charset="-128"/>
              </a:rPr>
              <a:t> </a:t>
            </a:r>
          </a:p>
          <a:p>
            <a:pPr eaLnBrk="1" hangingPunct="1">
              <a:buFontTx/>
              <a:buChar char="•"/>
            </a:pPr>
            <a:r>
              <a:rPr lang="en-GB" sz="2000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sz="2000" dirty="0" err="1" smtClean="0">
                <a:latin typeface="Kozuka Gothic Pro EL" pitchFamily="34" charset="-128"/>
                <a:ea typeface="Kozuka Gothic Pro EL" pitchFamily="34" charset="-128"/>
              </a:rPr>
              <a:t>Meest</a:t>
            </a:r>
            <a:r>
              <a:rPr lang="en-GB" sz="2000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sz="2000" dirty="0" err="1" smtClean="0">
                <a:latin typeface="Kozuka Gothic Pro EL" pitchFamily="34" charset="-128"/>
                <a:ea typeface="Kozuka Gothic Pro EL" pitchFamily="34" charset="-128"/>
              </a:rPr>
              <a:t>gebruikt</a:t>
            </a:r>
            <a:r>
              <a:rPr lang="en-GB" sz="2000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sz="2000" dirty="0" err="1" smtClean="0">
                <a:latin typeface="Kozuka Gothic Pro EL" pitchFamily="34" charset="-128"/>
                <a:ea typeface="Kozuka Gothic Pro EL" pitchFamily="34" charset="-128"/>
              </a:rPr>
              <a:t>traceersysteem</a:t>
            </a:r>
            <a:r>
              <a:rPr lang="en-GB" sz="2000" dirty="0" smtClean="0">
                <a:latin typeface="Kozuka Gothic Pro EL" pitchFamily="34" charset="-128"/>
                <a:ea typeface="Kozuka Gothic Pro EL" pitchFamily="34" charset="-128"/>
              </a:rPr>
              <a:t> op internet</a:t>
            </a:r>
            <a:endParaRPr lang="en-GB" sz="2000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sz="2000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sz="2000" dirty="0" err="1" smtClean="0">
                <a:latin typeface="Kozuka Gothic Pro EL" pitchFamily="34" charset="-128"/>
                <a:ea typeface="Kozuka Gothic Pro EL" pitchFamily="34" charset="-128"/>
              </a:rPr>
              <a:t>Mogelijkheid</a:t>
            </a:r>
            <a:r>
              <a:rPr lang="en-GB" sz="2000" dirty="0" smtClean="0">
                <a:latin typeface="Kozuka Gothic Pro EL" pitchFamily="34" charset="-128"/>
                <a:ea typeface="Kozuka Gothic Pro EL" pitchFamily="34" charset="-128"/>
              </a:rPr>
              <a:t> om </a:t>
            </a:r>
            <a:r>
              <a:rPr lang="en-GB" sz="2000" dirty="0" err="1" smtClean="0">
                <a:latin typeface="Kozuka Gothic Pro EL" pitchFamily="34" charset="-128"/>
                <a:ea typeface="Kozuka Gothic Pro EL" pitchFamily="34" charset="-128"/>
              </a:rPr>
              <a:t>bezoekers</a:t>
            </a:r>
            <a:r>
              <a:rPr lang="en-GB" sz="2000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sz="2000" dirty="0" err="1" smtClean="0">
                <a:latin typeface="Kozuka Gothic Pro EL" pitchFamily="34" charset="-128"/>
                <a:ea typeface="Kozuka Gothic Pro EL" pitchFamily="34" charset="-128"/>
              </a:rPr>
              <a:t>te</a:t>
            </a:r>
            <a:r>
              <a:rPr lang="en-GB" sz="2000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sz="2000" dirty="0" err="1" smtClean="0">
                <a:latin typeface="Kozuka Gothic Pro EL" pitchFamily="34" charset="-128"/>
                <a:ea typeface="Kozuka Gothic Pro EL" pitchFamily="34" charset="-128"/>
              </a:rPr>
              <a:t>traceren</a:t>
            </a:r>
            <a:r>
              <a:rPr lang="en-GB" sz="2000" dirty="0" smtClean="0">
                <a:latin typeface="Kozuka Gothic Pro EL" pitchFamily="34" charset="-128"/>
                <a:ea typeface="Kozuka Gothic Pro EL" pitchFamily="34" charset="-128"/>
              </a:rPr>
              <a:t>, </a:t>
            </a:r>
            <a:r>
              <a:rPr lang="en-GB" sz="2000" dirty="0" err="1" smtClean="0">
                <a:latin typeface="Kozuka Gothic Pro EL" pitchFamily="34" charset="-128"/>
                <a:ea typeface="Kozuka Gothic Pro EL" pitchFamily="34" charset="-128"/>
              </a:rPr>
              <a:t>terugkerend</a:t>
            </a:r>
            <a:r>
              <a:rPr lang="en-GB" sz="2000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sz="2000" dirty="0" err="1" smtClean="0">
                <a:latin typeface="Kozuka Gothic Pro EL" pitchFamily="34" charset="-128"/>
                <a:ea typeface="Kozuka Gothic Pro EL" pitchFamily="34" charset="-128"/>
              </a:rPr>
              <a:t>en</a:t>
            </a:r>
            <a:r>
              <a:rPr lang="en-GB" sz="2000" dirty="0" smtClean="0">
                <a:latin typeface="Kozuka Gothic Pro EL" pitchFamily="34" charset="-128"/>
                <a:ea typeface="Kozuka Gothic Pro EL" pitchFamily="34" charset="-128"/>
              </a:rPr>
              <a:t> de marketing </a:t>
            </a:r>
            <a:r>
              <a:rPr lang="en-GB" sz="2000" dirty="0" err="1" smtClean="0">
                <a:latin typeface="Kozuka Gothic Pro EL" pitchFamily="34" charset="-128"/>
                <a:ea typeface="Kozuka Gothic Pro EL" pitchFamily="34" charset="-128"/>
              </a:rPr>
              <a:t>trechter</a:t>
            </a:r>
            <a:endParaRPr lang="en-GB" sz="2000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sz="2000" dirty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sz="2000" dirty="0" err="1" smtClean="0">
                <a:latin typeface="Kozuka Gothic Pro EL" pitchFamily="34" charset="-128"/>
                <a:ea typeface="Kozuka Gothic Pro EL" pitchFamily="34" charset="-128"/>
              </a:rPr>
              <a:t>Grafische</a:t>
            </a:r>
            <a:r>
              <a:rPr lang="en-GB" sz="2000" dirty="0" smtClean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sz="2000" dirty="0" err="1" smtClean="0">
                <a:latin typeface="Kozuka Gothic Pro EL" pitchFamily="34" charset="-128"/>
                <a:ea typeface="Kozuka Gothic Pro EL" pitchFamily="34" charset="-128"/>
              </a:rPr>
              <a:t>gebruikersinterface</a:t>
            </a:r>
            <a:r>
              <a:rPr lang="en-GB" sz="2000" dirty="0" smtClean="0">
                <a:latin typeface="Kozuka Gothic Pro EL" pitchFamily="34" charset="-128"/>
                <a:ea typeface="Kozuka Gothic Pro EL" pitchFamily="34" charset="-128"/>
              </a:rPr>
              <a:t>:</a:t>
            </a:r>
            <a:endParaRPr lang="en-GB" sz="2000" dirty="0">
              <a:latin typeface="Kozuka Gothic Pro EL" pitchFamily="34" charset="-128"/>
              <a:ea typeface="Kozuka Gothic Pro EL" pitchFamily="34" charset="-128"/>
            </a:endParaRPr>
          </a:p>
          <a:p>
            <a:pPr lvl="1" eaLnBrk="1" hangingPunct="1">
              <a:buFontTx/>
              <a:buChar char="•"/>
            </a:pPr>
            <a:r>
              <a:rPr lang="en-GB" sz="2000" dirty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sz="2000" dirty="0" err="1" smtClean="0">
                <a:latin typeface="Kozuka Gothic Pro EL" pitchFamily="34" charset="-128"/>
                <a:ea typeface="Kozuka Gothic Pro EL" pitchFamily="34" charset="-128"/>
              </a:rPr>
              <a:t>rapportering</a:t>
            </a:r>
            <a:endParaRPr lang="en-GB" sz="2000" dirty="0">
              <a:latin typeface="Kozuka Gothic Pro EL" pitchFamily="34" charset="-128"/>
              <a:ea typeface="Kozuka Gothic Pro EL" pitchFamily="34" charset="-128"/>
            </a:endParaRPr>
          </a:p>
          <a:p>
            <a:pPr lvl="1" eaLnBrk="1" hangingPunct="1">
              <a:buFontTx/>
              <a:buChar char="•"/>
            </a:pPr>
            <a:r>
              <a:rPr lang="en-GB" sz="2000" dirty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sz="2000" dirty="0" smtClean="0">
                <a:latin typeface="Kozuka Gothic Pro EL" pitchFamily="34" charset="-128"/>
                <a:ea typeface="Kozuka Gothic Pro EL" pitchFamily="34" charset="-128"/>
              </a:rPr>
              <a:t>analyse</a:t>
            </a:r>
            <a:endParaRPr lang="en-GB" sz="2000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endParaRPr lang="en-GB" sz="2000" dirty="0"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sz="2000" dirty="0"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sz="2000" dirty="0" smtClean="0">
                <a:solidFill>
                  <a:schemeClr val="accent2"/>
                </a:solidFill>
                <a:latin typeface="Kozuka Gothic Pro EL" pitchFamily="34" charset="-128"/>
                <a:ea typeface="Kozuka Gothic Pro EL" pitchFamily="34" charset="-128"/>
              </a:rPr>
              <a:t>nog steeds </a:t>
            </a:r>
            <a:r>
              <a:rPr lang="en-GB" sz="2000" dirty="0" err="1" smtClean="0">
                <a:solidFill>
                  <a:schemeClr val="accent2"/>
                </a:solidFill>
                <a:latin typeface="Kozuka Gothic Pro EL" pitchFamily="34" charset="-128"/>
                <a:ea typeface="Kozuka Gothic Pro EL" pitchFamily="34" charset="-128"/>
              </a:rPr>
              <a:t>geen</a:t>
            </a:r>
            <a:r>
              <a:rPr lang="en-GB" sz="2000" dirty="0" smtClean="0">
                <a:solidFill>
                  <a:schemeClr val="accent2"/>
                </a:solidFill>
                <a:latin typeface="Kozuka Gothic Pro EL" pitchFamily="34" charset="-128"/>
                <a:ea typeface="Kozuka Gothic Pro EL" pitchFamily="34" charset="-128"/>
              </a:rPr>
              <a:t> perfect </a:t>
            </a:r>
            <a:r>
              <a:rPr lang="en-GB" sz="2000" dirty="0" err="1" smtClean="0">
                <a:solidFill>
                  <a:schemeClr val="accent2"/>
                </a:solidFill>
                <a:latin typeface="Kozuka Gothic Pro EL" pitchFamily="34" charset="-128"/>
                <a:ea typeface="Kozuka Gothic Pro EL" pitchFamily="34" charset="-128"/>
              </a:rPr>
              <a:t>plaatje</a:t>
            </a:r>
            <a:endParaRPr lang="en-GB" sz="2000" dirty="0">
              <a:solidFill>
                <a:schemeClr val="accent2"/>
              </a:solidFill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sz="2000" dirty="0">
                <a:solidFill>
                  <a:schemeClr val="accent2"/>
                </a:solidFill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sz="2000" dirty="0" err="1" smtClean="0">
                <a:solidFill>
                  <a:schemeClr val="accent2"/>
                </a:solidFill>
                <a:latin typeface="Kozuka Gothic Pro EL" pitchFamily="34" charset="-128"/>
                <a:ea typeface="Kozuka Gothic Pro EL" pitchFamily="34" charset="-128"/>
              </a:rPr>
              <a:t>Gegevens</a:t>
            </a:r>
            <a:r>
              <a:rPr lang="en-GB" sz="2000" dirty="0" smtClean="0">
                <a:solidFill>
                  <a:schemeClr val="accent2"/>
                </a:solidFill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sz="2000" dirty="0" err="1" smtClean="0">
                <a:solidFill>
                  <a:schemeClr val="accent2"/>
                </a:solidFill>
                <a:latin typeface="Kozuka Gothic Pro EL" pitchFamily="34" charset="-128"/>
                <a:ea typeface="Kozuka Gothic Pro EL" pitchFamily="34" charset="-128"/>
              </a:rPr>
              <a:t>blijven</a:t>
            </a:r>
            <a:r>
              <a:rPr lang="en-GB" sz="2000" dirty="0" smtClean="0">
                <a:solidFill>
                  <a:schemeClr val="accent2"/>
                </a:solidFill>
                <a:latin typeface="Kozuka Gothic Pro EL" pitchFamily="34" charset="-128"/>
                <a:ea typeface="Kozuka Gothic Pro EL" pitchFamily="34" charset="-128"/>
              </a:rPr>
              <a:t> in de VS </a:t>
            </a:r>
            <a:r>
              <a:rPr lang="en-GB" sz="2000" dirty="0" err="1" smtClean="0">
                <a:solidFill>
                  <a:schemeClr val="accent2"/>
                </a:solidFill>
                <a:latin typeface="Kozuka Gothic Pro EL" pitchFamily="34" charset="-128"/>
                <a:ea typeface="Kozuka Gothic Pro EL" pitchFamily="34" charset="-128"/>
              </a:rPr>
              <a:t>bij</a:t>
            </a:r>
            <a:r>
              <a:rPr lang="en-GB" sz="2000" dirty="0" smtClean="0">
                <a:solidFill>
                  <a:schemeClr val="accent2"/>
                </a:solidFill>
                <a:latin typeface="Kozuka Gothic Pro EL" pitchFamily="34" charset="-128"/>
                <a:ea typeface="Kozuka Gothic Pro EL" pitchFamily="34" charset="-128"/>
              </a:rPr>
              <a:t> de </a:t>
            </a:r>
            <a:r>
              <a:rPr lang="en-GB" sz="2000" dirty="0" err="1" smtClean="0">
                <a:solidFill>
                  <a:schemeClr val="accent2"/>
                </a:solidFill>
                <a:latin typeface="Kozuka Gothic Pro EL" pitchFamily="34" charset="-128"/>
                <a:ea typeface="Kozuka Gothic Pro EL" pitchFamily="34" charset="-128"/>
              </a:rPr>
              <a:t>meeste</a:t>
            </a:r>
            <a:r>
              <a:rPr lang="en-GB" sz="2000" dirty="0" smtClean="0">
                <a:solidFill>
                  <a:schemeClr val="accent2"/>
                </a:solidFill>
                <a:latin typeface="Kozuka Gothic Pro EL" pitchFamily="34" charset="-128"/>
                <a:ea typeface="Kozuka Gothic Pro EL" pitchFamily="34" charset="-128"/>
              </a:rPr>
              <a:t> trackers</a:t>
            </a:r>
            <a:endParaRPr lang="en-GB" sz="2000" dirty="0">
              <a:solidFill>
                <a:schemeClr val="accent2"/>
              </a:solidFill>
              <a:latin typeface="Kozuka Gothic Pro EL" pitchFamily="34" charset="-128"/>
              <a:ea typeface="Kozuka Gothic Pro EL" pitchFamily="34" charset="-128"/>
            </a:endParaRPr>
          </a:p>
          <a:p>
            <a:pPr eaLnBrk="1" hangingPunct="1">
              <a:buFontTx/>
              <a:buChar char="•"/>
            </a:pPr>
            <a:r>
              <a:rPr lang="en-GB" sz="2000" dirty="0" smtClean="0">
                <a:solidFill>
                  <a:schemeClr val="accent2"/>
                </a:solidFill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sz="2000" dirty="0" err="1" smtClean="0">
                <a:solidFill>
                  <a:schemeClr val="accent2"/>
                </a:solidFill>
                <a:latin typeface="Kozuka Gothic Pro EL" pitchFamily="34" charset="-128"/>
                <a:ea typeface="Kozuka Gothic Pro EL" pitchFamily="34" charset="-128"/>
              </a:rPr>
              <a:t>Europese</a:t>
            </a:r>
            <a:r>
              <a:rPr lang="en-GB" sz="2000" dirty="0" smtClean="0">
                <a:solidFill>
                  <a:schemeClr val="accent2"/>
                </a:solidFill>
                <a:latin typeface="Kozuka Gothic Pro EL" pitchFamily="34" charset="-128"/>
                <a:ea typeface="Kozuka Gothic Pro EL" pitchFamily="34" charset="-128"/>
              </a:rPr>
              <a:t> cookie </a:t>
            </a:r>
            <a:r>
              <a:rPr lang="en-GB" sz="2000" dirty="0" err="1" smtClean="0">
                <a:solidFill>
                  <a:schemeClr val="accent2"/>
                </a:solidFill>
                <a:latin typeface="Kozuka Gothic Pro EL" pitchFamily="34" charset="-128"/>
                <a:ea typeface="Kozuka Gothic Pro EL" pitchFamily="34" charset="-128"/>
              </a:rPr>
              <a:t>wetgeving</a:t>
            </a:r>
            <a:r>
              <a:rPr lang="en-GB" sz="2000" dirty="0" smtClean="0">
                <a:solidFill>
                  <a:schemeClr val="accent2"/>
                </a:solidFill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sz="2000" dirty="0" err="1" smtClean="0">
                <a:solidFill>
                  <a:schemeClr val="accent2"/>
                </a:solidFill>
                <a:latin typeface="Kozuka Gothic Pro EL" pitchFamily="34" charset="-128"/>
                <a:ea typeface="Kozuka Gothic Pro EL" pitchFamily="34" charset="-128"/>
              </a:rPr>
              <a:t>kan</a:t>
            </a:r>
            <a:r>
              <a:rPr lang="en-GB" sz="2000" dirty="0" smtClean="0">
                <a:solidFill>
                  <a:schemeClr val="accent2"/>
                </a:solidFill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sz="2000" dirty="0" err="1" smtClean="0">
                <a:solidFill>
                  <a:schemeClr val="accent2"/>
                </a:solidFill>
                <a:latin typeface="Kozuka Gothic Pro EL" pitchFamily="34" charset="-128"/>
                <a:ea typeface="Kozuka Gothic Pro EL" pitchFamily="34" charset="-128"/>
              </a:rPr>
              <a:t>een</a:t>
            </a:r>
            <a:r>
              <a:rPr lang="en-GB" sz="2000" dirty="0" smtClean="0">
                <a:solidFill>
                  <a:schemeClr val="accent2"/>
                </a:solidFill>
                <a:latin typeface="Kozuka Gothic Pro EL" pitchFamily="34" charset="-128"/>
                <a:ea typeface="Kozuka Gothic Pro EL" pitchFamily="34" charset="-128"/>
              </a:rPr>
              <a:t> </a:t>
            </a:r>
            <a:r>
              <a:rPr lang="en-GB" sz="2000" dirty="0" err="1" smtClean="0">
                <a:solidFill>
                  <a:schemeClr val="accent2"/>
                </a:solidFill>
                <a:latin typeface="Kozuka Gothic Pro EL" pitchFamily="34" charset="-128"/>
                <a:ea typeface="Kozuka Gothic Pro EL" pitchFamily="34" charset="-128"/>
              </a:rPr>
              <a:t>bedreiging</a:t>
            </a:r>
            <a:r>
              <a:rPr lang="en-GB" sz="2000" dirty="0" smtClean="0">
                <a:solidFill>
                  <a:schemeClr val="accent2"/>
                </a:solidFill>
                <a:latin typeface="Kozuka Gothic Pro EL" pitchFamily="34" charset="-128"/>
                <a:ea typeface="Kozuka Gothic Pro EL" pitchFamily="34" charset="-128"/>
              </a:rPr>
              <a:t>    </a:t>
            </a:r>
            <a:r>
              <a:rPr lang="en-GB" sz="2000" dirty="0" err="1" smtClean="0">
                <a:solidFill>
                  <a:schemeClr val="accent2"/>
                </a:solidFill>
                <a:latin typeface="Kozuka Gothic Pro EL" pitchFamily="34" charset="-128"/>
                <a:ea typeface="Kozuka Gothic Pro EL" pitchFamily="34" charset="-128"/>
              </a:rPr>
              <a:t>vormen</a:t>
            </a:r>
            <a:endParaRPr lang="en-GB" sz="2000" dirty="0">
              <a:solidFill>
                <a:schemeClr val="accent2"/>
              </a:solidFill>
              <a:latin typeface="Kozuka Gothic Pro EL" pitchFamily="34" charset="-128"/>
              <a:ea typeface="Kozuka Gothic Pro EL" pitchFamily="34" charset="-128"/>
            </a:endParaRPr>
          </a:p>
          <a:p>
            <a:pPr lvl="1" eaLnBrk="1" hangingPunct="1">
              <a:buFontTx/>
              <a:buChar char="•"/>
            </a:pPr>
            <a:r>
              <a:rPr lang="en-GB" sz="2000" dirty="0">
                <a:solidFill>
                  <a:schemeClr val="accent2"/>
                </a:solidFill>
                <a:latin typeface="Kozuka Gothic Pro EL" pitchFamily="34" charset="-128"/>
                <a:ea typeface="Kozuka Gothic Pro EL" pitchFamily="34" charset="-128"/>
              </a:rPr>
              <a:t> 1st &amp; 2nd party cookies</a:t>
            </a:r>
          </a:p>
          <a:p>
            <a:pPr lvl="1" eaLnBrk="1" hangingPunct="1">
              <a:buFontTx/>
              <a:buChar char="•"/>
            </a:pPr>
            <a:r>
              <a:rPr lang="en-GB" sz="2000" dirty="0">
                <a:solidFill>
                  <a:schemeClr val="accent2"/>
                </a:solidFill>
                <a:latin typeface="Kozuka Gothic Pro EL" pitchFamily="34" charset="-128"/>
                <a:ea typeface="Kozuka Gothic Pro EL" pitchFamily="34" charset="-128"/>
              </a:rPr>
              <a:t> 3rd party cookies</a:t>
            </a:r>
          </a:p>
        </p:txBody>
      </p:sp>
      <p:pic>
        <p:nvPicPr>
          <p:cNvPr id="35844" name="Picture 9" descr="Unified Digital Analytic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450" y="548680"/>
            <a:ext cx="2641600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Picture 11" descr="Facebook's Data with Webtrends' Smar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450" y="3933825"/>
            <a:ext cx="2641600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6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575" y="6372225"/>
            <a:ext cx="18764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597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e Hogeschool PXL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Presentatie Hogeschool PXL.potx</Template>
  <TotalTime>8535</TotalTime>
  <Words>1964</Words>
  <Application>Microsoft Office PowerPoint</Application>
  <PresentationFormat>Diavoorstelling (4:3)</PresentationFormat>
  <Paragraphs>601</Paragraphs>
  <Slides>74</Slides>
  <Notes>69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74</vt:i4>
      </vt:variant>
    </vt:vector>
  </HeadingPairs>
  <TitlesOfParts>
    <vt:vector size="82" baseType="lpstr">
      <vt:lpstr>Arial</vt:lpstr>
      <vt:lpstr>Arial Black</vt:lpstr>
      <vt:lpstr>Calibri</vt:lpstr>
      <vt:lpstr>Calibri (Hoofdtekst)</vt:lpstr>
      <vt:lpstr>Kozuka Gothic Pro EL</vt:lpstr>
      <vt:lpstr>ＭＳ Ｐゴシック</vt:lpstr>
      <vt:lpstr>Wingdings</vt:lpstr>
      <vt:lpstr>Presentatie Hogeschool PXL</vt:lpstr>
      <vt:lpstr>Digitale marketing: Meetbaar adverteren</vt:lpstr>
      <vt:lpstr>Leerprogramma</vt:lpstr>
      <vt:lpstr>PowerPoint-presentatie</vt:lpstr>
      <vt:lpstr>Wat is het beste?</vt:lpstr>
      <vt:lpstr>Leerdoelen</vt:lpstr>
      <vt:lpstr>Hoe ontstaan web metrics</vt:lpstr>
      <vt:lpstr>Hoe ontstaan metrics</vt:lpstr>
      <vt:lpstr>PowerPoint-presentatie</vt:lpstr>
      <vt:lpstr>PowerPoint-presentatie</vt:lpstr>
      <vt:lpstr>PowerPoint-presentatie</vt:lpstr>
      <vt:lpstr>De rapporteringsomgeving</vt:lpstr>
      <vt:lpstr>Meting per kanaal</vt:lpstr>
      <vt:lpstr>PowerPoint-presentatie</vt:lpstr>
      <vt:lpstr>Een verhaal van een bos, bomen en een pad</vt:lpstr>
      <vt:lpstr>Websites</vt:lpstr>
      <vt:lpstr>Websites</vt:lpstr>
      <vt:lpstr>Geografische bron</vt:lpstr>
      <vt:lpstr>Websites</vt:lpstr>
      <vt:lpstr>PowerPoint-presentatie</vt:lpstr>
      <vt:lpstr>E-commerce</vt:lpstr>
      <vt:lpstr>E-commerce</vt:lpstr>
      <vt:lpstr>PowerPoint-presentatie</vt:lpstr>
      <vt:lpstr>E-commerce: conversie ratio</vt:lpstr>
      <vt:lpstr>PowerPoint-presentatie</vt:lpstr>
      <vt:lpstr>PowerPoint-presentatie</vt:lpstr>
      <vt:lpstr>Search engine marketing</vt:lpstr>
      <vt:lpstr>Search engine marketing</vt:lpstr>
      <vt:lpstr>PowerPoint-presentatie</vt:lpstr>
      <vt:lpstr>E-mail marketing</vt:lpstr>
      <vt:lpstr>E-mail marketing</vt:lpstr>
      <vt:lpstr>E-mail marketing</vt:lpstr>
      <vt:lpstr>E-mail marketing</vt:lpstr>
      <vt:lpstr>E-mail marketing</vt:lpstr>
      <vt:lpstr>E-mail marketing: enkele referentiecijfers</vt:lpstr>
      <vt:lpstr>E-mail marketing</vt:lpstr>
      <vt:lpstr>E-mail marketing: bereik in het segment/totaal</vt:lpstr>
      <vt:lpstr>E-mail marketing</vt:lpstr>
      <vt:lpstr>PowerPoint-presentatie</vt:lpstr>
      <vt:lpstr>Sociale media</vt:lpstr>
      <vt:lpstr>Sociale media: enkele kerngetallen</vt:lpstr>
      <vt:lpstr>Sociale media</vt:lpstr>
      <vt:lpstr>Sociale media</vt:lpstr>
      <vt:lpstr>PowerPoint-presentatie</vt:lpstr>
      <vt:lpstr>Mobile marketing</vt:lpstr>
      <vt:lpstr>Tools en bronnen</vt:lpstr>
      <vt:lpstr>Een verhaal van een bos, bomen en een pad</vt:lpstr>
      <vt:lpstr>PowerPoint-presentatie</vt:lpstr>
      <vt:lpstr>Generieke tools</vt:lpstr>
      <vt:lpstr>Generieke tools</vt:lpstr>
      <vt:lpstr>Generieke tools</vt:lpstr>
      <vt:lpstr>Generieke tools: Google Analytics</vt:lpstr>
      <vt:lpstr>PowerPoint-presentatie</vt:lpstr>
      <vt:lpstr>E-mail tools</vt:lpstr>
      <vt:lpstr>E-mail tools</vt:lpstr>
      <vt:lpstr>E-mail tools</vt:lpstr>
      <vt:lpstr>PowerPoint-presentatie</vt:lpstr>
      <vt:lpstr>E-commerce tools</vt:lpstr>
      <vt:lpstr>PowerPoint-presentatie</vt:lpstr>
      <vt:lpstr>Zoekmachine tools</vt:lpstr>
      <vt:lpstr>Zoekmachine tools</vt:lpstr>
      <vt:lpstr>PowerPoint-presentatie</vt:lpstr>
      <vt:lpstr>Sociale media tools</vt:lpstr>
      <vt:lpstr>Sociale media tools</vt:lpstr>
      <vt:lpstr>PowerPoint-presentatie</vt:lpstr>
      <vt:lpstr>Geckoboard.com</vt:lpstr>
      <vt:lpstr>SAP Crystal Dashboards </vt:lpstr>
      <vt:lpstr>PowerPoint-presentatie</vt:lpstr>
      <vt:lpstr>KPI’s en dashboards</vt:lpstr>
      <vt:lpstr>KPI’s en dashboards</vt:lpstr>
      <vt:lpstr>KPI’s en dashboards</vt:lpstr>
      <vt:lpstr>KPI’s en dashboards</vt:lpstr>
      <vt:lpstr>KPI’s en dashboards</vt:lpstr>
      <vt:lpstr>KPI’s en dashboards</vt:lpstr>
      <vt:lpstr>KPI’s en dashboards</vt:lpstr>
    </vt:vector>
  </TitlesOfParts>
  <Company>PHL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Evy Schröter</dc:creator>
  <cp:lastModifiedBy>Christof Jans</cp:lastModifiedBy>
  <cp:revision>61</cp:revision>
  <dcterms:created xsi:type="dcterms:W3CDTF">2013-03-26T10:10:44Z</dcterms:created>
  <dcterms:modified xsi:type="dcterms:W3CDTF">2015-11-06T10:04:15Z</dcterms:modified>
</cp:coreProperties>
</file>